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hivo Light" pitchFamily="2" charset="77"/>
      <p:regular r:id="rId53"/>
      <p:bold r:id="rId54"/>
      <p:italic r:id="rId55"/>
      <p:boldItalic r:id="rId56"/>
    </p:embeddedFont>
    <p:embeddedFont>
      <p:font typeface="Montserrat" panose="020F0502020204030204" pitchFamily="34" charset="0"/>
      <p:regular r:id="rId57"/>
      <p:bold r:id="rId58"/>
      <p:italic r:id="rId59"/>
      <p:boldItalic r:id="rId60"/>
    </p:embeddedFont>
    <p:embeddedFont>
      <p:font typeface="Oswald Regular" pitchFamily="2" charset="77"/>
      <p:regular r:id="rId61"/>
      <p:bold r:id="rId62"/>
    </p:embeddedFont>
    <p:embeddedFont>
      <p:font typeface="Roboto" panose="02000000000000000000" pitchFamily="2" charset="0"/>
      <p:regular r:id="rId63"/>
      <p:bold r:id="rId64"/>
      <p:italic r:id="rId65"/>
      <p:boldItalic r:id="rId66"/>
    </p:embeddedFont>
    <p:embeddedFont>
      <p:font typeface="Roboto Condensed" panose="02000000000000000000" pitchFamily="2"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389E12-20FB-4A59-817A-1065A64134A3}">
  <a:tblStyle styleId="{D4389E12-20FB-4A59-817A-1065A6413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4898"/>
  </p:normalViewPr>
  <p:slideViewPr>
    <p:cSldViewPr snapToGrid="0">
      <p:cViewPr varScale="1">
        <p:scale>
          <a:sx n="107" d="100"/>
          <a:sy n="107" d="100"/>
        </p:scale>
        <p:origin x="230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sel.org/wp-content/uploads/2020/12/CASEL-SEL-Framework-11.2020.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asel.org/wp-content/uploads/2021/02/Reflection-Protocol-CASEL-Wheel.pdf" TargetMode="External"/><Relationship Id="rId4" Type="http://schemas.openxmlformats.org/officeDocument/2006/relationships/hyperlink" Target="https://casel.org/wp-content/uploads/2020/10/SEL-Framework-Spanish.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hoolguide.casel.org/resource/new-indicators-of-schoolwide-se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asel.org/wp-content/uploads/2021/02/Reflection-Protocol-CASEL-Whee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jamboard.google.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guide.casel.org/resource/sel-in-the-classroom-self-assess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choolguide.casel.org/focus-area-1a/create-a-tea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choolguide.casel.org/focus-area-1b/shared-vis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choolguide.casel.org/focus-area-1b/overview/" TargetMode="External"/><Relationship Id="rId7" Type="http://schemas.openxmlformats.org/officeDocument/2006/relationships/hyperlink" Target="https://schoolguide.casel.org/resource/steps-for-developing-a-shared-vision-for-schoolwide-se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schoolguide.casel.org/focus-area-1a/create-a-team/assemble-an-sel-team/" TargetMode="External"/><Relationship Id="rId5" Type="http://schemas.openxmlformats.org/officeDocument/2006/relationships/hyperlink" Target="https://schoolguide.casel.org/focus-area-1a/create-a-team/define-team-roles-and-responsibilities/" TargetMode="External"/><Relationship Id="rId4" Type="http://schemas.openxmlformats.org/officeDocument/2006/relationships/hyperlink" Target="https://schoolguide.casel.org/focus-area-1a/create-a-tea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4YxyAcV9QX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olguide.casel.org/resource/the-case-for-s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accb70076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accb70076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presentation notes include general information for the presentation facilitator, </a:t>
            </a:r>
            <a:r>
              <a:rPr lang="en" b="1" dirty="0"/>
              <a:t>recommended script in bold</a:t>
            </a:r>
            <a:r>
              <a:rPr lang="en" dirty="0"/>
              <a:t>, and </a:t>
            </a:r>
            <a:r>
              <a:rPr lang="en" i="1" dirty="0">
                <a:solidFill>
                  <a:schemeClr val="accent1"/>
                </a:solidFill>
              </a:rPr>
              <a:t>activity options in italics</a:t>
            </a:r>
            <a:r>
              <a:rPr lang="en" i="1" dirty="0">
                <a:solidFill>
                  <a:srgbClr val="0076BE"/>
                </a:solidFill>
              </a:rPr>
              <a:t>.  </a:t>
            </a:r>
            <a:endParaRPr i="1" dirty="0"/>
          </a:p>
          <a:p>
            <a:pPr marL="0" lvl="0" indent="0" algn="l" rtl="0">
              <a:spcBef>
                <a:spcPts val="0"/>
              </a:spcBef>
              <a:spcAft>
                <a:spcPts val="0"/>
              </a:spcAft>
              <a:buNone/>
            </a:pPr>
            <a:endParaRPr i="1" dirty="0"/>
          </a:p>
          <a:p>
            <a:pPr marL="0" lvl="0" indent="0" algn="l" rtl="0">
              <a:spcBef>
                <a:spcPts val="0"/>
              </a:spcBef>
              <a:spcAft>
                <a:spcPts val="0"/>
              </a:spcAft>
              <a:buNone/>
            </a:pPr>
            <a:r>
              <a:rPr lang="en" dirty="0"/>
              <a:t>This is not a “fully scripted” presentation, so plan to prepare additional talking points, examples, and anecdotes to suit your participants.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593a72420_0_33: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444500" marR="0" lvl="0" indent="-215900" algn="l" rtl="0">
              <a:lnSpc>
                <a:spcPct val="100000"/>
              </a:lnSpc>
              <a:spcBef>
                <a:spcPts val="400"/>
              </a:spcBef>
              <a:spcAft>
                <a:spcPts val="0"/>
              </a:spcAft>
              <a:buSzPts val="1400"/>
              <a:buNone/>
            </a:pPr>
            <a:r>
              <a:rPr lang="en" sz="1200" b="1" dirty="0">
                <a:solidFill>
                  <a:schemeClr val="dk1"/>
                </a:solidFill>
                <a:latin typeface="Calibri"/>
                <a:ea typeface="Calibri"/>
                <a:cs typeface="Calibri"/>
                <a:sym typeface="Calibri"/>
              </a:rPr>
              <a:t>SEL also matters for equity.  </a:t>
            </a:r>
            <a:r>
              <a:rPr lang="en" sz="1200" b="1" i="0" u="none" strike="noStrike" cap="none" dirty="0">
                <a:solidFill>
                  <a:schemeClr val="dk1"/>
                </a:solidFill>
                <a:latin typeface="Calibri"/>
                <a:ea typeface="Calibri"/>
                <a:cs typeface="Calibri"/>
                <a:sym typeface="Calibri"/>
              </a:rPr>
              <a:t>Systemic implementation of SEL both fosters and depends </a:t>
            </a:r>
            <a:r>
              <a:rPr lang="en" sz="1200" b="1" dirty="0">
                <a:solidFill>
                  <a:schemeClr val="dk1"/>
                </a:solidFill>
                <a:latin typeface="Calibri"/>
                <a:ea typeface="Calibri"/>
                <a:cs typeface="Calibri"/>
                <a:sym typeface="Calibri"/>
              </a:rPr>
              <a:t>on</a:t>
            </a:r>
            <a:r>
              <a:rPr lang="en" sz="1200" b="1" i="0" u="none" strike="noStrike" cap="none" dirty="0">
                <a:solidFill>
                  <a:schemeClr val="dk1"/>
                </a:solidFill>
                <a:latin typeface="Calibri"/>
                <a:ea typeface="Calibri"/>
                <a:cs typeface="Calibri"/>
                <a:sym typeface="Calibri"/>
              </a:rPr>
              <a:t> an equitable learning environment, where all students and adults feel respected, valued, and affirmed in their individual interests, talents, social identities, cultural values and backgrounds.</a:t>
            </a:r>
            <a:endParaRPr b="1" dirty="0"/>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b="1" i="0" u="none" strike="noStrike" cap="none" dirty="0">
                <a:solidFill>
                  <a:schemeClr val="dk1"/>
                </a:solidFill>
                <a:latin typeface="Calibri"/>
                <a:ea typeface="Calibri"/>
                <a:cs typeface="Calibri"/>
                <a:sym typeface="Calibri"/>
              </a:rPr>
              <a:t>While SEL alone will not solve longstanding and deep-seated inequities in the education system, it can help schools promote understanding, examine biases, reflect on and address the impact of racism, build cross-cultural relationships, and cultivate adult and student practices that close opportunity gaps and create a more inclusive school community.</a:t>
            </a:r>
            <a:r>
              <a:rPr lang="en" sz="1200" b="0" i="0" u="none" strike="noStrike" cap="none"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b="0" i="1" u="none" strike="noStrike" cap="none" dirty="0">
                <a:solidFill>
                  <a:schemeClr val="dk1"/>
                </a:solidFill>
                <a:latin typeface="Calibri"/>
                <a:ea typeface="Calibri"/>
                <a:cs typeface="Calibri"/>
                <a:sym typeface="Calibri"/>
              </a:rPr>
              <a:t>Ask participants to discuss: </a:t>
            </a:r>
            <a:endParaRPr i="1" dirty="0"/>
          </a:p>
          <a:p>
            <a:pPr marL="444500" marR="0" lvl="0" indent="-215900" algn="l" rtl="0">
              <a:lnSpc>
                <a:spcPct val="100000"/>
              </a:lnSpc>
              <a:spcBef>
                <a:spcPts val="400"/>
              </a:spcBef>
              <a:spcAft>
                <a:spcPts val="0"/>
              </a:spcAft>
              <a:buSzPts val="1400"/>
              <a:buNone/>
            </a:pPr>
            <a:r>
              <a:rPr lang="en" sz="1200" i="1" dirty="0">
                <a:latin typeface="Calibri"/>
                <a:ea typeface="Calibri"/>
                <a:cs typeface="Calibri"/>
                <a:sym typeface="Calibri"/>
              </a:rPr>
              <a:t>What are some of the things that are happening in our community that are helping students get what they need to succeed?</a:t>
            </a:r>
            <a:endParaRPr sz="1200" i="1" u="none" strike="noStrike" cap="none"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i="1" dirty="0">
                <a:solidFill>
                  <a:schemeClr val="dk1"/>
                </a:solidFill>
                <a:latin typeface="Calibri"/>
                <a:ea typeface="Calibri"/>
                <a:cs typeface="Calibri"/>
                <a:sym typeface="Calibri"/>
              </a:rPr>
              <a:t>In what ways could</a:t>
            </a:r>
            <a:r>
              <a:rPr lang="en" sz="1200" i="1" u="none" strike="noStrike" cap="none" dirty="0">
                <a:solidFill>
                  <a:schemeClr val="dk1"/>
                </a:solidFill>
                <a:latin typeface="Calibri"/>
                <a:ea typeface="Calibri"/>
                <a:cs typeface="Calibri"/>
                <a:sym typeface="Calibri"/>
              </a:rPr>
              <a:t> SEL he</a:t>
            </a:r>
            <a:r>
              <a:rPr lang="en" sz="1200" i="1" dirty="0">
                <a:solidFill>
                  <a:schemeClr val="dk1"/>
                </a:solidFill>
                <a:latin typeface="Calibri"/>
                <a:ea typeface="Calibri"/>
                <a:cs typeface="Calibri"/>
                <a:sym typeface="Calibri"/>
              </a:rPr>
              <a:t>lp us create a more supportive, more inclusive school environment that works for every student?</a:t>
            </a:r>
            <a:endParaRPr sz="1200" i="1"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i="1"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i="1" dirty="0">
                <a:solidFill>
                  <a:schemeClr val="dk1"/>
                </a:solidFill>
                <a:latin typeface="Calibri"/>
                <a:ea typeface="Calibri"/>
                <a:cs typeface="Calibri"/>
                <a:sym typeface="Calibri"/>
              </a:rPr>
              <a:t>If participants have difficulty with this question, return to it again later after showing the video of Marcus Garvey Elementary later in the session.</a:t>
            </a:r>
            <a:endParaRPr sz="1200" i="1" dirty="0">
              <a:solidFill>
                <a:schemeClr val="dk1"/>
              </a:solidFill>
              <a:latin typeface="Calibri"/>
              <a:ea typeface="Calibri"/>
              <a:cs typeface="Calibri"/>
              <a:sym typeface="Calibri"/>
            </a:endParaRPr>
          </a:p>
        </p:txBody>
      </p:sp>
      <p:sp>
        <p:nvSpPr>
          <p:cNvPr id="196" name="Google Shape;196;gd593a72420_0_33: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e923010d6_0_240: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be923010d6_0_24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SzPts val="1400"/>
              <a:buNone/>
            </a:pPr>
            <a:endParaRPr/>
          </a:p>
        </p:txBody>
      </p:sp>
      <p:sp>
        <p:nvSpPr>
          <p:cNvPr id="204" name="Google Shape;204;gbe923010d6_0_24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e923010d6_0_25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be923010d6_0_25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1" u="none" strike="noStrike" cap="none" dirty="0">
                <a:solidFill>
                  <a:schemeClr val="dk1"/>
                </a:solidFill>
                <a:latin typeface="Calibri"/>
                <a:ea typeface="Calibri"/>
                <a:cs typeface="Calibri"/>
                <a:sym typeface="Calibri"/>
              </a:rPr>
              <a:t>Depending on the background knowledge of your group, select one of these options for engaging with the CASEL SEL definition: </a:t>
            </a:r>
            <a:endParaRPr i="1" dirty="0"/>
          </a:p>
          <a:p>
            <a:pPr marL="228600" marR="0" lvl="0" indent="-228600" algn="l" rtl="0">
              <a:lnSpc>
                <a:spcPct val="100000"/>
              </a:lnSpc>
              <a:spcBef>
                <a:spcPts val="0"/>
              </a:spcBef>
              <a:spcAft>
                <a:spcPts val="0"/>
              </a:spcAft>
              <a:buClr>
                <a:srgbClr val="0076BE"/>
              </a:buClr>
              <a:buSzPts val="1200"/>
              <a:buFont typeface="Calibri"/>
              <a:buAutoNum type="arabicPeriod"/>
            </a:pPr>
            <a:r>
              <a:rPr lang="en" sz="1200" b="0" i="1" u="none" strike="noStrike" cap="none" dirty="0">
                <a:solidFill>
                  <a:srgbClr val="0076BE"/>
                </a:solidFill>
                <a:latin typeface="Calibri"/>
                <a:ea typeface="Calibri"/>
                <a:cs typeface="Calibri"/>
                <a:sym typeface="Calibri"/>
              </a:rPr>
              <a:t>Read the definition aloud.  Pause.  Ask participants to think and select a word or phrase that resonates with them today.  Think silently why they selected that word/phrase.  Turn and share in partners.  At the end of 3 – 5 minutes ask for a few </a:t>
            </a:r>
            <a:r>
              <a:rPr lang="en" sz="1200" i="1" dirty="0">
                <a:solidFill>
                  <a:srgbClr val="0076BE"/>
                </a:solidFill>
                <a:latin typeface="Calibri"/>
                <a:ea typeface="Calibri"/>
                <a:cs typeface="Calibri"/>
                <a:sym typeface="Calibri"/>
              </a:rPr>
              <a:t>participants</a:t>
            </a:r>
            <a:r>
              <a:rPr lang="en" sz="1200" b="0" i="1" u="none" strike="noStrike" cap="none" dirty="0">
                <a:solidFill>
                  <a:srgbClr val="0076BE"/>
                </a:solidFill>
                <a:latin typeface="Calibri"/>
                <a:ea typeface="Calibri"/>
                <a:cs typeface="Calibri"/>
                <a:sym typeface="Calibri"/>
              </a:rPr>
              <a:t> to share out (no more than 3).  When one person shares out a word/phrase ask if any others selected the same one.  This builds a sense of community and shared experience without </a:t>
            </a:r>
            <a:r>
              <a:rPr lang="en" sz="1200" i="1" dirty="0">
                <a:solidFill>
                  <a:srgbClr val="0076BE"/>
                </a:solidFill>
                <a:latin typeface="Calibri"/>
                <a:ea typeface="Calibri"/>
                <a:cs typeface="Calibri"/>
                <a:sym typeface="Calibri"/>
              </a:rPr>
              <a:t>taking time for</a:t>
            </a:r>
            <a:r>
              <a:rPr lang="en" sz="1200" b="0" i="1" u="none" strike="noStrike" cap="none" dirty="0">
                <a:solidFill>
                  <a:srgbClr val="0076BE"/>
                </a:solidFill>
                <a:latin typeface="Calibri"/>
                <a:ea typeface="Calibri"/>
                <a:cs typeface="Calibri"/>
                <a:sym typeface="Calibri"/>
              </a:rPr>
              <a:t> everyone to share out loud. </a:t>
            </a:r>
          </a:p>
          <a:p>
            <a:pPr marL="228600" marR="0" lvl="0" indent="-228600" algn="l" rtl="0">
              <a:lnSpc>
                <a:spcPct val="100000"/>
              </a:lnSpc>
              <a:spcBef>
                <a:spcPts val="0"/>
              </a:spcBef>
              <a:spcAft>
                <a:spcPts val="0"/>
              </a:spcAft>
              <a:buClr>
                <a:srgbClr val="0076BE"/>
              </a:buClr>
              <a:buSzPts val="1200"/>
              <a:buFont typeface="Calibri"/>
              <a:buAutoNum type="arabicPeriod"/>
            </a:pPr>
            <a:r>
              <a:rPr lang="en" sz="1200" b="0" i="1" u="none" strike="noStrike" cap="none" dirty="0">
                <a:solidFill>
                  <a:srgbClr val="0076BE"/>
                </a:solidFill>
                <a:latin typeface="Calibri"/>
                <a:ea typeface="Calibri"/>
                <a:cs typeface="Calibri"/>
                <a:sym typeface="Calibri"/>
              </a:rPr>
              <a:t>If participants are familiar with CASEL’s definition of SEL from past work, you might extend/exchange the prompt to ask them what they notice that is new or different within the definition, since it was updated in October 2020.  How do these updates change the way they are thinking about SEL in context?</a:t>
            </a:r>
            <a:endParaRPr i="1" dirty="0">
              <a:solidFill>
                <a:srgbClr val="0076BE"/>
              </a:solidFill>
            </a:endParaRPr>
          </a:p>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b="0" i="0" u="none" strike="noStrike" cap="none" dirty="0">
                <a:solidFill>
                  <a:schemeClr val="dk1"/>
                </a:solidFill>
                <a:latin typeface="Calibri"/>
                <a:ea typeface="Calibri"/>
                <a:cs typeface="Calibri"/>
                <a:sym typeface="Calibri"/>
              </a:rPr>
              <a:t>CASEL’s definition and framework descriptions were updated to reflect continuous learning from SEL research, practice and policy</a:t>
            </a:r>
            <a:r>
              <a:rPr lang="en" dirty="0"/>
              <a:t>.  </a:t>
            </a:r>
            <a:r>
              <a:rPr lang="en" sz="1200" dirty="0">
                <a:solidFill>
                  <a:schemeClr val="dk1"/>
                </a:solidFill>
                <a:latin typeface="Calibri"/>
                <a:ea typeface="Calibri"/>
                <a:cs typeface="Calibri"/>
                <a:sym typeface="Calibri"/>
              </a:rPr>
              <a:t>Four</a:t>
            </a:r>
            <a:r>
              <a:rPr lang="en" sz="1200" b="0" i="0" u="none" strike="noStrike" cap="none" dirty="0">
                <a:solidFill>
                  <a:schemeClr val="dk1"/>
                </a:solidFill>
                <a:latin typeface="Calibri"/>
                <a:ea typeface="Calibri"/>
                <a:cs typeface="Calibri"/>
                <a:sym typeface="Calibri"/>
              </a:rPr>
              <a:t> key points in </a:t>
            </a:r>
            <a:r>
              <a:rPr lang="en" sz="1200" dirty="0">
                <a:solidFill>
                  <a:schemeClr val="dk1"/>
                </a:solidFill>
                <a:latin typeface="Calibri"/>
                <a:ea typeface="Calibri"/>
                <a:cs typeface="Calibri"/>
                <a:sym typeface="Calibri"/>
              </a:rPr>
              <a:t>the updated definition</a:t>
            </a:r>
            <a:r>
              <a:rPr lang="en" sz="1200" b="0" i="0" u="none" strike="noStrike" cap="none" dirty="0">
                <a:solidFill>
                  <a:schemeClr val="dk1"/>
                </a:solidFill>
                <a:latin typeface="Calibri"/>
                <a:ea typeface="Calibri"/>
                <a:cs typeface="Calibri"/>
                <a:sym typeface="Calibri"/>
              </a:rPr>
              <a:t> of SEL are: </a:t>
            </a:r>
            <a:endParaRPr dirty="0"/>
          </a:p>
          <a:p>
            <a:pPr marL="444500" lvl="0" indent="-228600" algn="l" rtl="0">
              <a:lnSpc>
                <a:spcPct val="100000"/>
              </a:lnSpc>
              <a:spcBef>
                <a:spcPts val="0"/>
              </a:spcBef>
              <a:spcAft>
                <a:spcPts val="0"/>
              </a:spcAft>
              <a:buSzPts val="1400"/>
              <a:buAutoNum type="arabicPeriod"/>
            </a:pPr>
            <a:r>
              <a:rPr lang="en" sz="1200" dirty="0">
                <a:solidFill>
                  <a:schemeClr val="dk1"/>
                </a:solidFill>
                <a:latin typeface="Calibri"/>
                <a:ea typeface="Calibri"/>
                <a:cs typeface="Calibri"/>
                <a:sym typeface="Calibri"/>
              </a:rPr>
              <a:t>An e</a:t>
            </a:r>
            <a:r>
              <a:rPr lang="en" sz="1200" b="0" i="0" u="none" strike="noStrike" cap="none" dirty="0">
                <a:solidFill>
                  <a:schemeClr val="dk1"/>
                </a:solidFill>
                <a:latin typeface="Calibri"/>
                <a:ea typeface="Calibri"/>
                <a:cs typeface="Calibri"/>
                <a:sym typeface="Calibri"/>
              </a:rPr>
              <a:t>xplicit commitment to equity and excellence that emphasizes Identity, agency, belonging </a:t>
            </a:r>
            <a:endParaRPr dirty="0"/>
          </a:p>
          <a:p>
            <a:pPr marL="444500" lvl="0" indent="-228600" algn="l" rtl="0">
              <a:lnSpc>
                <a:spcPct val="100000"/>
              </a:lnSpc>
              <a:spcBef>
                <a:spcPts val="0"/>
              </a:spcBef>
              <a:spcAft>
                <a:spcPts val="0"/>
              </a:spcAft>
              <a:buSzPts val="1400"/>
              <a:buAutoNum type="arabicPeriod"/>
            </a:pPr>
            <a:r>
              <a:rPr lang="en" sz="1200" b="0" i="0" u="none" strike="noStrike" cap="none" dirty="0">
                <a:solidFill>
                  <a:schemeClr val="dk1"/>
                </a:solidFill>
                <a:latin typeface="Calibri"/>
                <a:ea typeface="Calibri"/>
                <a:cs typeface="Calibri"/>
                <a:sym typeface="Calibri"/>
              </a:rPr>
              <a:t>Highlights spaces &amp; places where SEL can be promoted </a:t>
            </a:r>
            <a:endParaRPr dirty="0"/>
          </a:p>
          <a:p>
            <a:pPr marL="444500" lvl="0" indent="-228600" algn="l" rtl="0">
              <a:lnSpc>
                <a:spcPct val="100000"/>
              </a:lnSpc>
              <a:spcBef>
                <a:spcPts val="0"/>
              </a:spcBef>
              <a:spcAft>
                <a:spcPts val="0"/>
              </a:spcAft>
              <a:buSzPts val="1400"/>
              <a:buAutoNum type="arabicPeriod"/>
            </a:pPr>
            <a:r>
              <a:rPr lang="en" sz="1200" dirty="0">
                <a:solidFill>
                  <a:schemeClr val="dk1"/>
                </a:solidFill>
                <a:latin typeface="Calibri"/>
                <a:ea typeface="Calibri"/>
                <a:cs typeface="Calibri"/>
                <a:sym typeface="Calibri"/>
              </a:rPr>
              <a:t>Speaks to the</a:t>
            </a:r>
            <a:r>
              <a:rPr lang="en" sz="1200" b="0" i="0" u="none" strike="noStrike" cap="none" dirty="0">
                <a:solidFill>
                  <a:schemeClr val="dk1"/>
                </a:solidFill>
                <a:latin typeface="Calibri"/>
                <a:ea typeface="Calibri"/>
                <a:cs typeface="Calibri"/>
                <a:sym typeface="Calibri"/>
              </a:rPr>
              <a:t> need to infuse SEL into curriculum/instruction, OST, discipline, student support services, PL </a:t>
            </a:r>
            <a:endParaRPr dirty="0"/>
          </a:p>
          <a:p>
            <a:pPr marL="444500" lvl="0" indent="-228600" algn="l" rtl="0">
              <a:lnSpc>
                <a:spcPct val="100000"/>
              </a:lnSpc>
              <a:spcBef>
                <a:spcPts val="0"/>
              </a:spcBef>
              <a:spcAft>
                <a:spcPts val="0"/>
              </a:spcAft>
              <a:buSzPts val="1400"/>
              <a:buAutoNum type="arabicPeriod"/>
            </a:pPr>
            <a:r>
              <a:rPr lang="en" sz="1200" b="0" i="0" u="none" strike="noStrike" cap="none" dirty="0">
                <a:solidFill>
                  <a:schemeClr val="dk1"/>
                </a:solidFill>
                <a:latin typeface="Calibri"/>
                <a:ea typeface="Calibri"/>
                <a:cs typeface="Calibri"/>
                <a:sym typeface="Calibri"/>
              </a:rPr>
              <a:t>Reflects the role of ongoing assessment for continuous improvement</a:t>
            </a:r>
            <a:endParaRPr dirty="0"/>
          </a:p>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444500" lvl="0" indent="-139700" algn="l" rtl="0">
              <a:lnSpc>
                <a:spcPct val="100000"/>
              </a:lnSpc>
              <a:spcBef>
                <a:spcPts val="0"/>
              </a:spcBef>
              <a:spcAft>
                <a:spcPts val="0"/>
              </a:spcAft>
              <a:buSzPts val="1400"/>
              <a:buNone/>
            </a:pPr>
            <a:endParaRPr dirty="0"/>
          </a:p>
        </p:txBody>
      </p:sp>
      <p:sp>
        <p:nvSpPr>
          <p:cNvPr id="213" name="Google Shape;213;gbe923010d6_0_25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e923010d6_0_26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2400" lvl="0" indent="0" algn="l" rtl="0">
              <a:lnSpc>
                <a:spcPct val="100000"/>
              </a:lnSpc>
              <a:spcBef>
                <a:spcPts val="0"/>
              </a:spcBef>
              <a:spcAft>
                <a:spcPts val="0"/>
              </a:spcAft>
              <a:buClr>
                <a:schemeClr val="dk1"/>
              </a:buClr>
              <a:buSzPts val="1100"/>
              <a:buNone/>
            </a:pPr>
            <a:r>
              <a:rPr lang="en" sz="1200" b="1" i="0" u="none" strike="noStrike" cap="none" dirty="0">
                <a:solidFill>
                  <a:schemeClr val="dk1"/>
                </a:solidFill>
                <a:latin typeface="Calibri"/>
                <a:ea typeface="Calibri"/>
                <a:cs typeface="Calibri"/>
                <a:sym typeface="Calibri"/>
              </a:rPr>
              <a:t>The CASEL 5 is a framework </a:t>
            </a:r>
            <a:r>
              <a:rPr lang="en" sz="1200" b="1" dirty="0">
                <a:solidFill>
                  <a:schemeClr val="dk1"/>
                </a:solidFill>
                <a:latin typeface="Calibri"/>
                <a:ea typeface="Calibri"/>
                <a:cs typeface="Calibri"/>
                <a:sym typeface="Calibri"/>
              </a:rPr>
              <a:t>that shows at a glance what is meant by social and emotional learning.  It </a:t>
            </a:r>
            <a:r>
              <a:rPr lang="en" sz="1200" b="1" i="0" u="none" strike="noStrike" cap="none" dirty="0">
                <a:solidFill>
                  <a:schemeClr val="dk1"/>
                </a:solidFill>
                <a:latin typeface="Calibri"/>
                <a:ea typeface="Calibri"/>
                <a:cs typeface="Calibri"/>
                <a:sym typeface="Calibri"/>
              </a:rPr>
              <a:t>can be applied at developmental stages from childhood to adulthood and across cultural contexts. Many school districts, states, and countries have used the CASEL 5 to establish preschool to high school learning standards that articulate what students should know and be able to do for academic success, school and civic engagement, health and wellness, and fulfilling careers. </a:t>
            </a:r>
            <a:endParaRPr sz="1200" b="1" i="0" u="none" strike="noStrike" cap="none" dirty="0">
              <a:solidFill>
                <a:schemeClr val="dk1"/>
              </a:solidFill>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endParaRPr sz="1200" b="1" dirty="0">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r>
              <a:rPr lang="en" sz="1200" b="1" dirty="0">
                <a:latin typeface="Calibri"/>
                <a:ea typeface="Calibri"/>
                <a:cs typeface="Calibri"/>
                <a:sym typeface="Calibri"/>
              </a:rPr>
              <a:t>These five competencies are all interconnected, and part of SEL is making sense of and learning to coordinate all of the competencies together.</a:t>
            </a:r>
            <a:endParaRPr sz="1200" b="1" dirty="0">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endParaRPr sz="1200" dirty="0">
              <a:solidFill>
                <a:schemeClr val="dk1"/>
              </a:solidFill>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r>
              <a:rPr lang="en" sz="1200" i="1" dirty="0">
                <a:solidFill>
                  <a:schemeClr val="dk1"/>
                </a:solidFill>
                <a:latin typeface="Calibri"/>
                <a:ea typeface="Calibri"/>
                <a:cs typeface="Calibri"/>
                <a:sym typeface="Calibri"/>
              </a:rPr>
              <a:t>OPTIONAL ACTIVITY:</a:t>
            </a:r>
            <a:endParaRPr sz="1200" i="1"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Pass out copies of CASEL’s SEL Framework (</a:t>
            </a:r>
            <a:r>
              <a:rPr lang="en" sz="1200" i="1" u="sng" dirty="0">
                <a:solidFill>
                  <a:srgbClr val="0076B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https://casel.org/wp-content/uploads/2020/12/CASEL-SEL-Framework-11.2020.pdf</a:t>
            </a:r>
            <a:r>
              <a:rPr lang="en" sz="1200" i="1" dirty="0">
                <a:solidFill>
                  <a:srgbClr val="0076BE"/>
                </a:solidFill>
                <a:latin typeface="Calibri"/>
                <a:ea typeface="Calibri"/>
                <a:cs typeface="Calibri"/>
                <a:sym typeface="Calibri"/>
              </a:rPr>
              <a:t>, also available in Spanish at </a:t>
            </a:r>
            <a:r>
              <a:rPr lang="en" sz="1200" i="1" u="sng" dirty="0">
                <a:solidFill>
                  <a:srgbClr val="0076B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https://casel.org/wp-content/uploads/2020/10/SEL-Framework-Spanish.pdf</a:t>
            </a:r>
            <a:r>
              <a:rPr lang="en" sz="1200" i="1" dirty="0">
                <a:solidFill>
                  <a:srgbClr val="0076BE"/>
                </a:solidFill>
                <a:latin typeface="Calibri"/>
                <a:ea typeface="Calibri"/>
                <a:cs typeface="Calibri"/>
                <a:sym typeface="Calibri"/>
              </a:rPr>
              <a:t> )</a:t>
            </a:r>
            <a:endParaRPr sz="1200" i="1" dirty="0">
              <a:solidFill>
                <a:srgbClr val="0076BE"/>
              </a:solidFill>
              <a:latin typeface="Calibri"/>
              <a:ea typeface="Calibri"/>
              <a:cs typeface="Calibri"/>
              <a:sym typeface="Calibri"/>
            </a:endParaRPr>
          </a:p>
          <a:p>
            <a:pPr marL="457200" lvl="0" indent="-298450" algn="l" rtl="0">
              <a:lnSpc>
                <a:spcPct val="100000"/>
              </a:lnSpc>
              <a:spcBef>
                <a:spcPts val="0"/>
              </a:spcBef>
              <a:spcAft>
                <a:spcPts val="0"/>
              </a:spcAft>
              <a:buClr>
                <a:srgbClr val="0076BE"/>
              </a:buClr>
              <a:buSzPts val="1100"/>
              <a:buChar char="●"/>
            </a:pPr>
            <a:r>
              <a:rPr lang="en" sz="1200" i="1" dirty="0">
                <a:solidFill>
                  <a:srgbClr val="0076BE"/>
                </a:solidFill>
                <a:latin typeface="Calibri"/>
                <a:ea typeface="Calibri"/>
                <a:cs typeface="Calibri"/>
                <a:sym typeface="Calibri"/>
              </a:rPr>
              <a:t>Use CASEL’s Group Reflection Protocol (</a:t>
            </a:r>
            <a:r>
              <a:rPr lang="en" sz="1050" i="1" dirty="0">
                <a:solidFill>
                  <a:srgbClr val="0076BE"/>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https://casel.org/wp-content/uploads/2021/02/Reflection-Protocol-CASEL-Wheel.pdf</a:t>
            </a:r>
            <a:r>
              <a:rPr lang="en" sz="1200" i="1" dirty="0">
                <a:solidFill>
                  <a:srgbClr val="0076BE"/>
                </a:solidFill>
                <a:latin typeface="Calibri"/>
                <a:ea typeface="Calibri"/>
                <a:cs typeface="Calibri"/>
                <a:sym typeface="Calibri"/>
              </a:rPr>
              <a:t>) to dive deeper first individually, then with small groups, then with the full group, just completing just the sections on Defining SEL and The CASEL 5: Core Competency Areas. (You may choose to do the final part of the protocol later in the presentation).</a:t>
            </a:r>
            <a:endParaRPr sz="1200" i="1" dirty="0">
              <a:solidFill>
                <a:srgbClr val="0076BE"/>
              </a:solidFill>
              <a:latin typeface="Calibri"/>
              <a:ea typeface="Calibri"/>
              <a:cs typeface="Calibri"/>
              <a:sym typeface="Calibri"/>
            </a:endParaRPr>
          </a:p>
        </p:txBody>
      </p:sp>
      <p:sp>
        <p:nvSpPr>
          <p:cNvPr id="222" name="Google Shape;222;gbe923010d6_0_26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e923010d6_0_269: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400"/>
              <a:buNone/>
            </a:pPr>
            <a:r>
              <a:rPr lang="en" dirty="0">
                <a:solidFill>
                  <a:schemeClr val="dk1"/>
                </a:solidFill>
              </a:rPr>
              <a:t>Use this slide as you briefly describe what self-awareness is, giving anecdotal examples that will resonate with your audience.</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spcBef>
                <a:spcPts val="0"/>
              </a:spcBef>
              <a:spcAft>
                <a:spcPts val="0"/>
              </a:spcAft>
              <a:buSzPts val="1100"/>
              <a:buNone/>
            </a:pPr>
            <a:r>
              <a:rPr lang="en" sz="1200" b="1" dirty="0">
                <a:latin typeface="Calibri"/>
                <a:ea typeface="Calibri"/>
                <a:cs typeface="Calibri"/>
                <a:sym typeface="Calibri"/>
              </a:rPr>
              <a:t>The bulleted examples you’ll see here are not exhaustive lists, they provide examples of what is intended by that competency.</a:t>
            </a:r>
            <a:endParaRPr dirty="0"/>
          </a:p>
        </p:txBody>
      </p:sp>
      <p:sp>
        <p:nvSpPr>
          <p:cNvPr id="230" name="Google Shape;230;gbe923010d6_0_269: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9d7fbad1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9d7fbad1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0" dirty="0"/>
              <a:t>To build investment in SEL, make space for participants to think for themselves about how SEL is relevant in their lives.  After you describe each of the 5 competencies, consider using these “Reflection” slides for that purpose.</a:t>
            </a:r>
            <a:endParaRPr i="0" dirty="0"/>
          </a:p>
          <a:p>
            <a:pPr marL="0" lvl="0" indent="0" algn="l" rtl="0">
              <a:spcBef>
                <a:spcPts val="0"/>
              </a:spcBef>
              <a:spcAft>
                <a:spcPts val="0"/>
              </a:spcAft>
              <a:buNone/>
            </a:pPr>
            <a:endParaRPr i="1"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e923010d6_0_277: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None/>
            </a:pPr>
            <a:r>
              <a:rPr lang="en">
                <a:solidFill>
                  <a:schemeClr val="dk1"/>
                </a:solidFill>
              </a:rPr>
              <a:t>Use this slide as you briefly describe what self-management is, giving anecdotal examples that will resonate with your audience.</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6" name="Google Shape;246;gbe923010d6_0_277: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8abebd0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8abebd0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e923010d6_0_285: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social awareness is,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262" name="Google Shape;262;gbe923010d6_0_285: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8abebd0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8abebd0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400db3c7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400db3c7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Delete or hide this slide before presenting.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e923010d6_0_293: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relationship skills are,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78" name="Google Shape;278;gbe923010d6_0_293: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c8abebd04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c8abebd04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be923010d6_0_30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responsible decision-making is,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94" name="Google Shape;294;gbe923010d6_0_301: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8abebd04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8abebd04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8abebd04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8abebd0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dirty="0">
                <a:solidFill>
                  <a:schemeClr val="dk1"/>
                </a:solidFill>
              </a:rPr>
              <a:t>As you reflected on the statements, you probably thought about ways the 5 SEL competencies are relevant in your professional life, but also probably in your personal life outside school.  The same is true for young people -- they are building social and emotional competencies in many different settings.</a:t>
            </a:r>
            <a:endParaRPr b="1" dirty="0">
              <a:solidFill>
                <a:schemeClr val="dk1"/>
              </a:solidFill>
            </a:endParaRPr>
          </a:p>
          <a:p>
            <a:pPr marL="0" lvl="0" indent="0" algn="l" rtl="0">
              <a:spcBef>
                <a:spcPts val="0"/>
              </a:spcBef>
              <a:spcAft>
                <a:spcPts val="0"/>
              </a:spcAft>
              <a:buClr>
                <a:schemeClr val="dk1"/>
              </a:buClr>
              <a:buSzPts val="1400"/>
              <a:buFont typeface="Arial"/>
              <a:buNone/>
            </a:pPr>
            <a:endParaRPr b="1" dirty="0">
              <a:solidFill>
                <a:schemeClr val="dk1"/>
              </a:solidFill>
            </a:endParaRPr>
          </a:p>
          <a:p>
            <a:pPr marL="444500" lvl="0" indent="-285750" algn="l" rtl="0">
              <a:lnSpc>
                <a:spcPct val="115000"/>
              </a:lnSpc>
              <a:spcBef>
                <a:spcPts val="1200"/>
              </a:spcBef>
              <a:spcAft>
                <a:spcPts val="0"/>
              </a:spcAft>
              <a:buClr>
                <a:schemeClr val="dk1"/>
              </a:buClr>
              <a:buSzPts val="1100"/>
              <a:buChar char="●"/>
            </a:pPr>
            <a:r>
              <a:rPr lang="en" b="1" dirty="0">
                <a:solidFill>
                  <a:schemeClr val="dk1"/>
                </a:solidFill>
              </a:rPr>
              <a:t>These competencies are not learned quickly through a presentation, a reading, or a video -- they are developed through our interactions, relationships, and environments -- inside and outside of school. </a:t>
            </a:r>
            <a:endParaRPr sz="1000" b="1" dirty="0">
              <a:solidFill>
                <a:srgbClr val="3C4043"/>
              </a:solidFill>
              <a:highlight>
                <a:schemeClr val="lt1"/>
              </a:highlight>
              <a:latin typeface="Roboto"/>
              <a:ea typeface="Roboto"/>
              <a:cs typeface="Roboto"/>
              <a:sym typeface="Roboto"/>
            </a:endParaRPr>
          </a:p>
          <a:p>
            <a:pPr marL="444500" lvl="0" indent="-285750" algn="l" rtl="0">
              <a:lnSpc>
                <a:spcPct val="115000"/>
              </a:lnSpc>
              <a:spcBef>
                <a:spcPts val="0"/>
              </a:spcBef>
              <a:spcAft>
                <a:spcPts val="0"/>
              </a:spcAft>
              <a:buClr>
                <a:schemeClr val="dk1"/>
              </a:buClr>
              <a:buSzPts val="1100"/>
              <a:buChar char="●"/>
            </a:pPr>
            <a:r>
              <a:rPr lang="en" b="1" dirty="0">
                <a:solidFill>
                  <a:schemeClr val="dk1"/>
                </a:solidFill>
              </a:rPr>
              <a:t>This is why CASEL’s framework also emphasizes the role of settings and authentic school-family-community partnerships that coordinate practices across environments where students live and learn. </a:t>
            </a:r>
            <a:endParaRPr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bf4a2db34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bf4a2db3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Promoting SEL for students in classrooms involves:</a:t>
            </a:r>
            <a:endParaRPr b="1"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A supportive classroom climate </a:t>
            </a:r>
            <a:r>
              <a:rPr lang="en" dirty="0">
                <a:solidFill>
                  <a:schemeClr val="dk1"/>
                </a:solidFill>
              </a:rPr>
              <a:t>where students feel emotionally safe, part of a community of learners, motivated and challenged. </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Integration of SEL into academic instruction</a:t>
            </a:r>
            <a:r>
              <a:rPr lang="en" dirty="0">
                <a:solidFill>
                  <a:schemeClr val="dk1"/>
                </a:solidFill>
              </a:rPr>
              <a:t> that weaves deep academic learning with opportunities for students practice SEL by working to understand their own emotions, empathize with diverse perspectives, cultivate trusting relationships, solve problems constructively, and make decisions while considering the needs of others.</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Explicit SEL instruction </a:t>
            </a:r>
            <a:r>
              <a:rPr lang="en" dirty="0">
                <a:solidFill>
                  <a:schemeClr val="dk1"/>
                </a:solidFill>
              </a:rPr>
              <a:t>that provides consistent opportunities to cultivate, practice, and reflect on social and emotional competencies in ways that are developmentally appropriate and culturally responsive.</a:t>
            </a:r>
            <a:endParaRPr dirty="0">
              <a:solidFill>
                <a:schemeClr val="dk1"/>
              </a:solidFill>
            </a:endParaRPr>
          </a:p>
          <a:p>
            <a:pPr marL="0" lvl="0" indent="0" algn="l" rtl="0">
              <a:spcBef>
                <a:spcPts val="0"/>
              </a:spcBef>
              <a:spcAft>
                <a:spcPts val="0"/>
              </a:spcAft>
              <a:buNone/>
            </a:pPr>
            <a:r>
              <a:rPr lang="en" dirty="0">
                <a:solidFill>
                  <a:schemeClr val="dk1"/>
                </a:solidFill>
              </a:rPr>
              <a:t>(Evidence-based programs can support one or all three areas of the SEL-focused classroom.)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sz="1200" b="1" dirty="0">
                <a:solidFill>
                  <a:schemeClr val="dk1"/>
                </a:solidFill>
                <a:highlight>
                  <a:schemeClr val="lt1"/>
                </a:highlight>
                <a:latin typeface="Calibri"/>
                <a:ea typeface="Calibri"/>
                <a:cs typeface="Calibri"/>
                <a:sym typeface="Calibri"/>
              </a:rPr>
              <a:t>High-quality SEL instruction has four elements:</a:t>
            </a:r>
            <a:endParaRPr sz="1200" b="1" i="1" dirty="0">
              <a:solidFill>
                <a:srgbClr val="0076BE"/>
              </a:solidFill>
              <a:highlight>
                <a:schemeClr val="lt1"/>
              </a:highlight>
              <a:latin typeface="Calibri"/>
              <a:ea typeface="Calibri"/>
              <a:cs typeface="Calibri"/>
              <a:sym typeface="Calibri"/>
            </a:endParaRPr>
          </a:p>
          <a:p>
            <a:pPr marL="457200" lvl="0" indent="-304800" algn="l" rtl="0">
              <a:lnSpc>
                <a:spcPct val="115000"/>
              </a:lnSpc>
              <a:spcBef>
                <a:spcPts val="180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Sequenced</a:t>
            </a:r>
            <a:r>
              <a:rPr lang="en" sz="1200" b="1" dirty="0">
                <a:solidFill>
                  <a:schemeClr val="dk1"/>
                </a:solidFill>
                <a:highlight>
                  <a:schemeClr val="lt1"/>
                </a:highlight>
                <a:latin typeface="Calibri"/>
                <a:ea typeface="Calibri"/>
                <a:cs typeface="Calibri"/>
                <a:sym typeface="Calibri"/>
              </a:rPr>
              <a:t> </a:t>
            </a:r>
            <a:r>
              <a:rPr lang="en" sz="1200" dirty="0">
                <a:solidFill>
                  <a:schemeClr val="dk1"/>
                </a:solidFill>
                <a:highlight>
                  <a:schemeClr val="lt1"/>
                </a:highlight>
                <a:latin typeface="Calibri"/>
                <a:ea typeface="Calibri"/>
                <a:cs typeface="Calibri"/>
                <a:sym typeface="Calibri"/>
              </a:rPr>
              <a:t>– following a coordinated set of training approaches to foster the development of competencies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Active</a:t>
            </a:r>
            <a:r>
              <a:rPr lang="en" sz="1200" dirty="0">
                <a:solidFill>
                  <a:schemeClr val="dk1"/>
                </a:solidFill>
                <a:highlight>
                  <a:schemeClr val="lt1"/>
                </a:highlight>
                <a:latin typeface="Calibri"/>
                <a:ea typeface="Calibri"/>
                <a:cs typeface="Calibri"/>
                <a:sym typeface="Calibri"/>
              </a:rPr>
              <a:t> – emphasizing active forms of learning to help students practice and master new skills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Focused</a:t>
            </a:r>
            <a:r>
              <a:rPr lang="en" sz="1200" dirty="0">
                <a:solidFill>
                  <a:srgbClr val="0076BE"/>
                </a:solidFill>
                <a:highlight>
                  <a:schemeClr val="lt1"/>
                </a:highlight>
                <a:latin typeface="Calibri"/>
                <a:ea typeface="Calibri"/>
                <a:cs typeface="Calibri"/>
                <a:sym typeface="Calibri"/>
              </a:rPr>
              <a:t> </a:t>
            </a:r>
            <a:r>
              <a:rPr lang="en" sz="1200" dirty="0">
                <a:solidFill>
                  <a:schemeClr val="dk1"/>
                </a:solidFill>
                <a:highlight>
                  <a:schemeClr val="lt1"/>
                </a:highlight>
                <a:latin typeface="Calibri"/>
                <a:ea typeface="Calibri"/>
                <a:cs typeface="Calibri"/>
                <a:sym typeface="Calibri"/>
              </a:rPr>
              <a:t>– implementing curriculum that intentionally emphasizes the development of SEL competencies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Explicit</a:t>
            </a:r>
            <a:r>
              <a:rPr lang="en" sz="1200" dirty="0">
                <a:solidFill>
                  <a:schemeClr val="dk1"/>
                </a:solidFill>
                <a:highlight>
                  <a:schemeClr val="lt1"/>
                </a:highlight>
                <a:latin typeface="Calibri"/>
                <a:ea typeface="Calibri"/>
                <a:cs typeface="Calibri"/>
                <a:sym typeface="Calibri"/>
              </a:rPr>
              <a:t> – defining and targeting specific skills, attitudes, and knowledge</a:t>
            </a:r>
            <a:endParaRPr sz="1200" dirty="0">
              <a:solidFill>
                <a:schemeClr val="dk1"/>
              </a:solidFill>
              <a:highlight>
                <a:schemeClr val="lt1"/>
              </a:highlight>
              <a:latin typeface="Calibri"/>
              <a:ea typeface="Calibri"/>
              <a:cs typeface="Calibri"/>
              <a:sym typeface="Calibri"/>
            </a:endParaRPr>
          </a:p>
          <a:p>
            <a:pPr marL="0" lvl="0" indent="0" algn="l" rtl="0">
              <a:lnSpc>
                <a:spcPct val="115000"/>
              </a:lnSpc>
              <a:spcBef>
                <a:spcPts val="1800"/>
              </a:spcBef>
              <a:spcAft>
                <a:spcPts val="0"/>
              </a:spcAft>
              <a:buNone/>
            </a:pPr>
            <a:r>
              <a:rPr lang="en" sz="1200" dirty="0">
                <a:solidFill>
                  <a:schemeClr val="dk1"/>
                </a:solidFill>
                <a:highlight>
                  <a:schemeClr val="lt1"/>
                </a:highlight>
                <a:latin typeface="Calibri"/>
                <a:ea typeface="Calibri"/>
                <a:cs typeface="Calibri"/>
                <a:sym typeface="Calibri"/>
              </a:rPr>
              <a:t>Recent research suggests a fifth element, to make the acronym SAFER.</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1800"/>
              </a:spcBef>
              <a:spcAft>
                <a:spcPts val="0"/>
              </a:spcAft>
              <a:buClr>
                <a:schemeClr val="dk1"/>
              </a:buClr>
              <a:buSzPts val="1200"/>
              <a:buFont typeface="Calibri"/>
              <a:buChar char="●"/>
            </a:pPr>
            <a:r>
              <a:rPr lang="en" sz="1200" b="1" i="1" dirty="0">
                <a:solidFill>
                  <a:schemeClr val="accent1"/>
                </a:solidFill>
                <a:highlight>
                  <a:schemeClr val="lt1"/>
                </a:highlight>
                <a:latin typeface="Calibri"/>
                <a:ea typeface="Calibri"/>
                <a:cs typeface="Calibri"/>
                <a:sym typeface="Calibri"/>
              </a:rPr>
              <a:t>Responsive</a:t>
            </a:r>
            <a:r>
              <a:rPr lang="en" sz="1200" dirty="0">
                <a:solidFill>
                  <a:schemeClr val="dk1"/>
                </a:solidFill>
                <a:highlight>
                  <a:schemeClr val="lt1"/>
                </a:highlight>
                <a:latin typeface="Calibri"/>
                <a:ea typeface="Calibri"/>
                <a:cs typeface="Calibri"/>
                <a:sym typeface="Calibri"/>
              </a:rPr>
              <a:t> -- the right fit for the school’s context and community, strengthened through input from students, families, and other school community members, includes students’ cultural references in instruction</a:t>
            </a:r>
            <a:endParaRPr sz="1200" dirty="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bf4a2db34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bf4a2db3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Foster a supportive school climate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Schoolwide norms, shared agreements, routines, and procedures support school’s SEL vision</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Assess school climate through observational data, surveys, etc.</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Plan climate improvement efforts based on data</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Adopt an evidence-based program for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Sequenced, Active, Focused, Explicit</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Can focus on schoolwide practices and structures (organizational approaches) as well as or rather than classroom instruction (lesson-based programs).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Aligned to SEL goals and culturally and linguistically responsive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Ongoing implementation support for staff</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Implemented with fidelity at all grade levels</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Integrate student supports with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Continuum of supports to meet academic, social, emotional, and behavioral needs of all students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Common language and alignment among related programs and supports</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Establish discipline policies that promote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Provide opportunities for students to reflect, problem-solve, and build positive relationships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Account for developmental stages, cultural backgrounds, individual differences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Data shows they are used consistently and equitably</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Teachers supported to use student-centered discipline</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Elevate student voice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Engage students as leaders, problem-solvers, and decision-makers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Elevate student perspectives to shape SEL initiatives, instructional practices, and school climate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Students initiate and lead activities, solutions, and projects to improve their classroom, school, and community</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1" dirty="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cbf4a2db34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cbf4a2db34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dirty="0">
                <a:solidFill>
                  <a:schemeClr val="dk1"/>
                </a:solidFill>
              </a:rPr>
              <a:t>When schools and families work together, they can build strong connections that reinforce social and emotional skill development. In fact, research suggests that evidence-based SEL programs are more effective when they extend into the home (Albright &amp; Weissberg, 2010).</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Schools, in turn, can build upon and learn from the strategies that families are already using to support SEL through authentic family partnerships.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Families are far more likely to form partnerships with schools when the school’s norms, values, and cultural representations reflect their own experiences (</a:t>
            </a:r>
            <a:r>
              <a:rPr lang="en" dirty="0" err="1">
                <a:solidFill>
                  <a:schemeClr val="dk1"/>
                </a:solidFill>
              </a:rPr>
              <a:t>Atunez</a:t>
            </a:r>
            <a:r>
              <a:rPr lang="en" dirty="0">
                <a:solidFill>
                  <a:schemeClr val="dk1"/>
                </a:solidFill>
              </a:rPr>
              <a:t>, 2000), so it is important for teams to foster a culturally responsive and welcoming school environment and authentically engage families as partners in promoting students’ SEL.</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highlight>
                <a:schemeClr val="lt1"/>
              </a:highlight>
              <a:latin typeface="Calibri"/>
              <a:ea typeface="Calibri"/>
              <a:cs typeface="Calibri"/>
              <a:sym typeface="Calibri"/>
            </a:endParaRPr>
          </a:p>
          <a:p>
            <a:pPr marL="0" lvl="0" indent="0" algn="l" rtl="0">
              <a:spcBef>
                <a:spcPts val="18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bf4a2db3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bf4a2db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e923010d6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Transition from “Why” to the “How” part of the presentation</a:t>
            </a:r>
            <a:endParaRPr dirty="0"/>
          </a:p>
        </p:txBody>
      </p:sp>
      <p:sp>
        <p:nvSpPr>
          <p:cNvPr id="359" name="Google Shape;359;gbe923010d6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e923010d6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e923010d6_0_98: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1" u="none" strike="noStrike" cap="none" dirty="0">
                <a:solidFill>
                  <a:srgbClr val="0076BE"/>
                </a:solidFill>
                <a:latin typeface="Calibri"/>
                <a:ea typeface="Calibri"/>
                <a:cs typeface="Calibri"/>
                <a:sym typeface="Calibri"/>
              </a:rPr>
              <a:t>Take a few minutes for a welcoming activity appropriate for the group and time available.  This can be as simple as </a:t>
            </a:r>
            <a:r>
              <a:rPr lang="en" sz="1200" i="1" dirty="0">
                <a:solidFill>
                  <a:srgbClr val="0076BE"/>
                </a:solidFill>
                <a:latin typeface="Calibri"/>
                <a:ea typeface="Calibri"/>
                <a:cs typeface="Calibri"/>
                <a:sym typeface="Calibri"/>
              </a:rPr>
              <a:t>turning</a:t>
            </a:r>
            <a:r>
              <a:rPr lang="en" sz="1200" b="0" i="1" u="none" strike="noStrike" cap="none" dirty="0">
                <a:solidFill>
                  <a:srgbClr val="0076BE"/>
                </a:solidFill>
                <a:latin typeface="Calibri"/>
                <a:ea typeface="Calibri"/>
                <a:cs typeface="Calibri"/>
                <a:sym typeface="Calibri"/>
              </a:rPr>
              <a:t> to </a:t>
            </a:r>
            <a:r>
              <a:rPr lang="en" sz="1200" i="1" dirty="0">
                <a:solidFill>
                  <a:srgbClr val="0076BE"/>
                </a:solidFill>
                <a:latin typeface="Calibri"/>
                <a:ea typeface="Calibri"/>
                <a:cs typeface="Calibri"/>
                <a:sym typeface="Calibri"/>
              </a:rPr>
              <a:t>a</a:t>
            </a:r>
            <a:r>
              <a:rPr lang="en" sz="1200" b="0" i="1" u="none" strike="noStrike" cap="none" dirty="0">
                <a:solidFill>
                  <a:srgbClr val="0076BE"/>
                </a:solidFill>
                <a:latin typeface="Calibri"/>
                <a:ea typeface="Calibri"/>
                <a:cs typeface="Calibri"/>
                <a:sym typeface="Calibri"/>
              </a:rPr>
              <a:t> </a:t>
            </a:r>
            <a:r>
              <a:rPr lang="en" sz="1200" i="1" dirty="0">
                <a:solidFill>
                  <a:srgbClr val="0076BE"/>
                </a:solidFill>
                <a:latin typeface="Calibri"/>
                <a:ea typeface="Calibri"/>
                <a:cs typeface="Calibri"/>
                <a:sym typeface="Calibri"/>
              </a:rPr>
              <a:t>p</a:t>
            </a:r>
            <a:r>
              <a:rPr lang="en" sz="1200" b="0" i="1" u="none" strike="noStrike" cap="none" dirty="0">
                <a:solidFill>
                  <a:srgbClr val="0076BE"/>
                </a:solidFill>
                <a:latin typeface="Calibri"/>
                <a:ea typeface="Calibri"/>
                <a:cs typeface="Calibri"/>
                <a:sym typeface="Calibri"/>
              </a:rPr>
              <a:t>artner and asking “What’s New?” </a:t>
            </a:r>
            <a:r>
              <a:rPr lang="en" sz="1200" i="1" dirty="0">
                <a:solidFill>
                  <a:srgbClr val="0076BE"/>
                </a:solidFill>
                <a:latin typeface="Calibri"/>
                <a:ea typeface="Calibri"/>
                <a:cs typeface="Calibri"/>
                <a:sym typeface="Calibri"/>
              </a:rPr>
              <a:t>But if there is sufficient time, choose a question or activity that will prime group members to learn something new, such as taking turns answering within a small group:</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What is one important skill or piece of knowledge you have learned “on the job” as opposed to the coursework or training you had before you started?</a:t>
            </a: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If presenting to parents and caregivers, a similar question works --</a:t>
            </a:r>
            <a:r>
              <a:rPr lang="en" sz="1200" b="1" i="1" dirty="0">
                <a:solidFill>
                  <a:schemeClr val="dk1"/>
                </a:solidFill>
                <a:latin typeface="Calibri"/>
                <a:ea typeface="Calibri"/>
                <a:cs typeface="Calibri"/>
                <a:sym typeface="Calibri"/>
              </a:rPr>
              <a:t> </a:t>
            </a:r>
            <a:r>
              <a:rPr lang="en" sz="1200" b="1" dirty="0">
                <a:solidFill>
                  <a:schemeClr val="dk1"/>
                </a:solidFill>
                <a:latin typeface="Calibri"/>
                <a:ea typeface="Calibri"/>
                <a:cs typeface="Calibri"/>
                <a:sym typeface="Calibri"/>
              </a:rPr>
              <a:t>What wisdom have you gained from the experience of taking care of your child, rather than what you may have read or been told?</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Once participants have answered this question with a partner or a small group, ask the full group if anyone will share aloud a theme or commonality that arose from their conversation.  Draw connections among responses as possible.</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As your answers to this question have shown, we all continue to learn through our experiences.  And </a:t>
            </a:r>
            <a:r>
              <a:rPr lang="en" sz="1200" dirty="0">
                <a:solidFill>
                  <a:schemeClr val="dk1"/>
                </a:solidFill>
                <a:latin typeface="Calibri"/>
                <a:ea typeface="Calibri"/>
                <a:cs typeface="Calibri"/>
                <a:sym typeface="Calibri"/>
              </a:rPr>
              <a:t>[some/most/all] </a:t>
            </a:r>
            <a:r>
              <a:rPr lang="en" sz="1200" b="1" dirty="0">
                <a:solidFill>
                  <a:schemeClr val="dk1"/>
                </a:solidFill>
                <a:latin typeface="Calibri"/>
                <a:ea typeface="Calibri"/>
                <a:cs typeface="Calibri"/>
                <a:sym typeface="Calibri"/>
              </a:rPr>
              <a:t>of what I’m hearing connects to our topic today: social and emotional learning, or SEL.  Whether or not you have learned about SEL formally before, you will likely find that many of the skills you’ve gained to become an effective </a:t>
            </a:r>
            <a:r>
              <a:rPr lang="en" sz="1200" b="0" dirty="0">
                <a:solidFill>
                  <a:schemeClr val="dk1"/>
                </a:solidFill>
                <a:latin typeface="Calibri"/>
                <a:ea typeface="Calibri"/>
                <a:cs typeface="Calibri"/>
                <a:sym typeface="Calibri"/>
              </a:rPr>
              <a:t>[list multiple roles of participants in the room] </a:t>
            </a:r>
            <a:r>
              <a:rPr lang="en" sz="1200" b="1" dirty="0">
                <a:solidFill>
                  <a:schemeClr val="dk1"/>
                </a:solidFill>
                <a:latin typeface="Calibri"/>
                <a:ea typeface="Calibri"/>
                <a:cs typeface="Calibri"/>
                <a:sym typeface="Calibri"/>
              </a:rPr>
              <a:t>are social and emotional skills, which we all continue to develop over our lifetimes.</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If you’re looking for something different to open your presentation, a</a:t>
            </a:r>
            <a:r>
              <a:rPr lang="en" sz="1200" b="0" i="1" u="none" strike="noStrike" cap="none" dirty="0">
                <a:solidFill>
                  <a:srgbClr val="0076BE"/>
                </a:solidFill>
                <a:latin typeface="Calibri"/>
                <a:ea typeface="Calibri"/>
                <a:cs typeface="Calibri"/>
                <a:sym typeface="Calibri"/>
              </a:rPr>
              <a:t>dditional SEL-relat</a:t>
            </a:r>
            <a:r>
              <a:rPr lang="en" sz="1200" i="1" dirty="0">
                <a:solidFill>
                  <a:srgbClr val="0076BE"/>
                </a:solidFill>
                <a:latin typeface="Calibri"/>
                <a:ea typeface="Calibri"/>
                <a:cs typeface="Calibri"/>
                <a:sym typeface="Calibri"/>
              </a:rPr>
              <a:t>ed welcome</a:t>
            </a:r>
            <a:r>
              <a:rPr lang="en" sz="1200" b="0" i="1" u="none" strike="noStrike" cap="none" dirty="0">
                <a:solidFill>
                  <a:srgbClr val="0076BE"/>
                </a:solidFill>
                <a:latin typeface="Calibri"/>
                <a:ea typeface="Calibri"/>
                <a:cs typeface="Calibri"/>
                <a:sym typeface="Calibri"/>
              </a:rPr>
              <a:t> activities </a:t>
            </a:r>
            <a:r>
              <a:rPr lang="en" sz="1200" i="1" dirty="0">
                <a:solidFill>
                  <a:srgbClr val="0076BE"/>
                </a:solidFill>
                <a:latin typeface="Calibri"/>
                <a:ea typeface="Calibri"/>
                <a:cs typeface="Calibri"/>
                <a:sym typeface="Calibri"/>
              </a:rPr>
              <a:t>can be found </a:t>
            </a:r>
            <a:r>
              <a:rPr lang="en" sz="1200" b="0" i="1" u="none" strike="noStrike" cap="none" dirty="0">
                <a:solidFill>
                  <a:srgbClr val="0076BE"/>
                </a:solidFill>
                <a:latin typeface="Calibri"/>
                <a:ea typeface="Calibri"/>
                <a:cs typeface="Calibri"/>
                <a:sym typeface="Calibri"/>
              </a:rPr>
              <a:t>in the SEL 3 Signature Practices Playbook:</a:t>
            </a:r>
            <a:endParaRPr sz="1200" b="0" i="1" u="none" strike="noStrike" cap="none" dirty="0">
              <a:solidFill>
                <a:srgbClr val="0076BE"/>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Calibri"/>
              <a:buNone/>
            </a:pPr>
            <a:r>
              <a:rPr lang="en" sz="1200" b="0" i="1" u="sng" strike="noStrike" cap="none" dirty="0">
                <a:solidFill>
                  <a:srgbClr val="0076B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https://schoolguide.casel.org/uploads/2018/12/CASEL_SEL-3-Signature-Practices-Playbook-V3.pdf</a:t>
            </a:r>
            <a:endParaRPr sz="1200" b="0" i="1" u="none" strike="noStrike" cap="none" dirty="0">
              <a:solidFill>
                <a:srgbClr val="0076BE"/>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rgbClr val="980000"/>
              </a:buClr>
              <a:buSzPts val="1200"/>
              <a:buFont typeface="Calibri"/>
              <a:buNone/>
            </a:pPr>
            <a:r>
              <a:rPr lang="en" sz="1200" b="0" i="0" u="none" strike="noStrike" cap="none" dirty="0">
                <a:latin typeface="Calibri"/>
                <a:ea typeface="Calibri"/>
                <a:cs typeface="Calibri"/>
                <a:sym typeface="Calibri"/>
              </a:rPr>
              <a:t>Why do a welcoming activity</a:t>
            </a:r>
            <a:r>
              <a:rPr lang="en" sz="1200" dirty="0">
                <a:latin typeface="Calibri"/>
                <a:ea typeface="Calibri"/>
                <a:cs typeface="Calibri"/>
                <a:sym typeface="Calibri"/>
              </a:rPr>
              <a:t>?  </a:t>
            </a:r>
            <a:r>
              <a:rPr lang="en" sz="1200" b="0" i="0" u="none" strike="noStrike" cap="none" dirty="0">
                <a:latin typeface="Calibri"/>
                <a:ea typeface="Calibri"/>
                <a:cs typeface="Calibri"/>
                <a:sym typeface="Calibri"/>
              </a:rPr>
              <a:t>Participants arrive with a wide range of understanding of SEL and you want to create an environment in which </a:t>
            </a:r>
            <a:r>
              <a:rPr lang="en" sz="1200" dirty="0">
                <a:latin typeface="Calibri"/>
                <a:ea typeface="Calibri"/>
                <a:cs typeface="Calibri"/>
                <a:sym typeface="Calibri"/>
              </a:rPr>
              <a:t>all feel welcome to contribute, even if they</a:t>
            </a:r>
            <a:r>
              <a:rPr lang="en" sz="1200" b="0" i="0" u="none" strike="noStrike" cap="none" dirty="0">
                <a:latin typeface="Calibri"/>
                <a:ea typeface="Calibri"/>
                <a:cs typeface="Calibri"/>
                <a:sym typeface="Calibri"/>
              </a:rPr>
              <a:t> </a:t>
            </a:r>
            <a:r>
              <a:rPr lang="en" sz="1200" dirty="0">
                <a:latin typeface="Calibri"/>
                <a:ea typeface="Calibri"/>
                <a:cs typeface="Calibri"/>
                <a:sym typeface="Calibri"/>
              </a:rPr>
              <a:t>do</a:t>
            </a:r>
            <a:r>
              <a:rPr lang="en" sz="1200" b="0" i="0" u="none" strike="noStrike" cap="none" dirty="0">
                <a:latin typeface="Calibri"/>
                <a:ea typeface="Calibri"/>
                <a:cs typeface="Calibri"/>
                <a:sym typeface="Calibri"/>
              </a:rPr>
              <a:t> not know much about the topic </a:t>
            </a:r>
            <a:r>
              <a:rPr lang="en" sz="1200" dirty="0">
                <a:latin typeface="Calibri"/>
                <a:ea typeface="Calibri"/>
                <a:cs typeface="Calibri"/>
                <a:sym typeface="Calibri"/>
              </a:rPr>
              <a:t>yet</a:t>
            </a:r>
            <a:r>
              <a:rPr lang="en" sz="1200" b="0" i="0" u="none" strike="noStrike" cap="none" dirty="0">
                <a:latin typeface="Calibri"/>
                <a:ea typeface="Calibri"/>
                <a:cs typeface="Calibri"/>
                <a:sym typeface="Calibri"/>
              </a:rPr>
              <a:t>.  You also want to connect people to one another to reduce their anxiety and create a sense of belonging. </a:t>
            </a:r>
            <a:endParaRPr sz="1200" b="0" i="0" u="none" strike="noStrike" cap="none" dirty="0">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34" name="Google Shape;134;gbe923010d6_0_98: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8abebd04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8abebd04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Give participants time to process what they have heard so far and apply it by imagining how SEL might look in different school settings.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Ask participants to turn to 2-3 people sitting nearest them, or divide into breakout rooms with 3-4 people per room.  In groups, discuss how SEL can be present in these 4 squares.</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To debrief, as a whole group (do a vote and call on a few participants to explain their choice):</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i="1" dirty="0">
                <a:solidFill>
                  <a:srgbClr val="0076BE"/>
                </a:solidFill>
              </a:rPr>
              <a:t>-</a:t>
            </a:r>
            <a:r>
              <a:rPr lang="en" sz="1200" i="1" dirty="0">
                <a:solidFill>
                  <a:srgbClr val="0076BE"/>
                </a:solidFill>
                <a:latin typeface="Calibri"/>
                <a:ea typeface="Calibri"/>
                <a:cs typeface="Calibri"/>
                <a:sym typeface="Calibri"/>
              </a:rPr>
              <a:t>Which square was easiest to imagine? </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i="1" dirty="0">
                <a:solidFill>
                  <a:srgbClr val="0076BE"/>
                </a:solidFill>
              </a:rPr>
              <a:t>-</a:t>
            </a:r>
            <a:r>
              <a:rPr lang="en" sz="1200" i="1" dirty="0">
                <a:solidFill>
                  <a:srgbClr val="0076BE"/>
                </a:solidFill>
                <a:latin typeface="Calibri"/>
                <a:ea typeface="Calibri"/>
                <a:cs typeface="Calibri"/>
                <a:sym typeface="Calibri"/>
              </a:rPr>
              <a:t>Which was the most interesting to discuss?</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e923010d6_0_570: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marR="0" lvl="0" indent="0" algn="l" rtl="0">
              <a:lnSpc>
                <a:spcPct val="100000"/>
              </a:lnSpc>
              <a:spcBef>
                <a:spcPts val="400"/>
              </a:spcBef>
              <a:spcAft>
                <a:spcPts val="0"/>
              </a:spcAft>
              <a:buClr>
                <a:schemeClr val="lt1"/>
              </a:buClr>
              <a:buSzPts val="1200"/>
              <a:buFont typeface="Calibri"/>
              <a:buNone/>
            </a:pPr>
            <a:r>
              <a:rPr lang="en" sz="1200" b="1" dirty="0">
                <a:latin typeface="Calibri"/>
                <a:ea typeface="Calibri"/>
                <a:cs typeface="Calibri"/>
                <a:sym typeface="Calibri"/>
              </a:rPr>
              <a:t> Schoolwide SEL is a systemic approach to infusing social and emotional learning into every part of the school day -- across all classrooms, during all parts of the school day and out-of-school time, among administrators and staff, and in partnership with families and communities. </a:t>
            </a:r>
            <a:endParaRPr sz="1200" dirty="0">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1200"/>
              <a:buFont typeface="Calibri"/>
              <a:buNone/>
            </a:pPr>
            <a:endParaRPr sz="1200" dirty="0">
              <a:latin typeface="Calibri"/>
              <a:ea typeface="Calibri"/>
              <a:cs typeface="Calibri"/>
              <a:sym typeface="Calibri"/>
            </a:endParaRPr>
          </a:p>
          <a:p>
            <a:pPr marL="0" lvl="0" indent="0" algn="l" rtl="0">
              <a:lnSpc>
                <a:spcPct val="100000"/>
              </a:lnSpc>
              <a:spcBef>
                <a:spcPts val="0"/>
              </a:spcBef>
              <a:spcAft>
                <a:spcPts val="0"/>
              </a:spcAft>
              <a:buNone/>
            </a:pPr>
            <a:r>
              <a:rPr lang="en" b="1" dirty="0"/>
              <a:t>The 10 indicators of schoolwide SEL describe what you could expect to see in a school with high-quality, systemic SEL implementation.</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b="1" i="0" u="none" strike="noStrike" cap="none" dirty="0">
                <a:latin typeface="Calibri"/>
                <a:ea typeface="Calibri"/>
                <a:cs typeface="Calibri"/>
                <a:sym typeface="Calibri"/>
              </a:rPr>
              <a:t>They are not a “checklist” or a “to-do” list, because they are interconnected and shouldn</a:t>
            </a:r>
            <a:r>
              <a:rPr lang="en" sz="1200" b="1" dirty="0">
                <a:latin typeface="Calibri"/>
                <a:ea typeface="Calibri"/>
                <a:cs typeface="Calibri"/>
                <a:sym typeface="Calibri"/>
              </a:rPr>
              <a:t>’t be approached as separate, isolated tasks.  Think of it as a landscape.</a:t>
            </a:r>
            <a:endParaRPr sz="1200" b="1"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rgbClr val="0076BE"/>
                </a:solidFill>
              </a:rPr>
              <a:t>Recommended: Share the 10 Indicators of Schoolwide SEL handout with participants as a print handout or link in chat – find it at </a:t>
            </a:r>
            <a:r>
              <a:rPr lang="en" u="sng" dirty="0">
                <a:solidFill>
                  <a:srgbClr val="0076BE"/>
                </a:solidFill>
                <a:hlinkClick r:id="rId3">
                  <a:extLst>
                    <a:ext uri="{A12FA001-AC4F-418D-AE19-62706E023703}">
                      <ahyp:hlinkClr xmlns:ahyp="http://schemas.microsoft.com/office/drawing/2018/hyperlinkcolor" val="tx"/>
                    </a:ext>
                  </a:extLst>
                </a:hlinkClick>
              </a:rPr>
              <a:t>https://schoolguide.casel.org/resource/new-indicators-of-schoolwide-sel/</a:t>
            </a:r>
            <a:r>
              <a:rPr lang="en" dirty="0">
                <a:solidFill>
                  <a:srgbClr val="0076BE"/>
                </a:solidFill>
              </a:rPr>
              <a:t>)</a:t>
            </a:r>
            <a:endParaRPr dirty="0">
              <a:solidFill>
                <a:srgbClr val="0076BE"/>
              </a:solidFill>
            </a:endParaRPr>
          </a:p>
          <a:p>
            <a:pPr marL="0" lvl="0" indent="0" algn="l" rtl="0">
              <a:lnSpc>
                <a:spcPct val="100000"/>
              </a:lnSpc>
              <a:spcBef>
                <a:spcPts val="0"/>
              </a:spcBef>
              <a:spcAft>
                <a:spcPts val="0"/>
              </a:spcAft>
              <a:buSzPts val="1400"/>
              <a:buNone/>
            </a:pPr>
            <a:endParaRPr sz="1200" dirty="0">
              <a:solidFill>
                <a:srgbClr val="0076BE"/>
              </a:solidFill>
              <a:latin typeface="Calibri"/>
              <a:ea typeface="Calibri"/>
              <a:cs typeface="Calibri"/>
              <a:sym typeface="Calibri"/>
            </a:endParaRPr>
          </a:p>
        </p:txBody>
      </p:sp>
      <p:sp>
        <p:nvSpPr>
          <p:cNvPr id="373" name="Google Shape;373;gbe923010d6_0_57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e923010d6_0_2167:notes"/>
          <p:cNvSpPr>
            <a:spLocks noGrp="1" noRot="1" noChangeAspect="1"/>
          </p:cNvSpPr>
          <p:nvPr>
            <p:ph type="sldImg" idx="2"/>
          </p:nvPr>
        </p:nvSpPr>
        <p:spPr>
          <a:xfrm>
            <a:off x="702769" y="1143000"/>
            <a:ext cx="54522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be923010d6_0_2167: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t>Let’s take a closer look at the indicators of schoolwide SEL.</a:t>
            </a:r>
            <a:endParaRPr b="1"/>
          </a:p>
          <a:p>
            <a:pPr marL="0" lvl="0" indent="0" algn="l" rtl="0">
              <a:lnSpc>
                <a:spcPct val="100000"/>
              </a:lnSpc>
              <a:spcBef>
                <a:spcPts val="0"/>
              </a:spcBef>
              <a:spcAft>
                <a:spcPts val="0"/>
              </a:spcAft>
              <a:buClr>
                <a:schemeClr val="dk1"/>
              </a:buClr>
              <a:buSzPts val="1100"/>
              <a:buFont typeface="Arial"/>
              <a:buNone/>
            </a:pPr>
            <a:endParaRPr sz="1200" b="1"/>
          </a:p>
          <a:p>
            <a:pPr marL="0" lvl="0" indent="0" algn="l" rtl="0">
              <a:lnSpc>
                <a:spcPct val="100000"/>
              </a:lnSpc>
              <a:spcBef>
                <a:spcPts val="0"/>
              </a:spcBef>
              <a:spcAft>
                <a:spcPts val="0"/>
              </a:spcAft>
              <a:buClr>
                <a:schemeClr val="dk1"/>
              </a:buClr>
              <a:buSzPts val="1100"/>
              <a:buFont typeface="Arial"/>
              <a:buNone/>
            </a:pPr>
            <a:r>
              <a:rPr lang="en" sz="1200" b="1"/>
              <a:t>Since young people interact socially and emotionally constantly in all settings, educators should be thinking about ways to integrate SEL into all aspects of the school experience and all settings where young people learn, not just a single class, learning block or series of assemblies.  </a:t>
            </a:r>
            <a:endParaRPr b="1"/>
          </a:p>
          <a:p>
            <a:pPr marL="0" lvl="0" indent="0" algn="l" rtl="0">
              <a:lnSpc>
                <a:spcPct val="100000"/>
              </a:lnSpc>
              <a:spcBef>
                <a:spcPts val="0"/>
              </a:spcBef>
              <a:spcAft>
                <a:spcPts val="0"/>
              </a:spcAft>
              <a:buClr>
                <a:schemeClr val="dk1"/>
              </a:buClr>
              <a:buSzPts val="1100"/>
              <a:buFont typeface="Arial"/>
              <a:buNone/>
            </a:pPr>
            <a:endParaRPr sz="1200" b="1"/>
          </a:p>
          <a:p>
            <a:pPr marL="0" lvl="0" indent="0" algn="l" rtl="0">
              <a:lnSpc>
                <a:spcPct val="100000"/>
              </a:lnSpc>
              <a:spcBef>
                <a:spcPts val="0"/>
              </a:spcBef>
              <a:spcAft>
                <a:spcPts val="0"/>
              </a:spcAft>
              <a:buClr>
                <a:schemeClr val="dk1"/>
              </a:buClr>
              <a:buSzPts val="1100"/>
              <a:buFont typeface="Arial"/>
              <a:buNone/>
            </a:pPr>
            <a:r>
              <a:rPr lang="en" sz="1200" b="1"/>
              <a:t>Schoolwide SEL is a long-term process that can take up to 3 to 5 years to be fully implemented. You wouldn’t expect to see evidence of all these indicators after a single year of SEL implementation, but over time as the larger picture emerges, these are some of facets that a school community could expect to see.</a:t>
            </a:r>
            <a:endParaRPr b="1"/>
          </a:p>
          <a:p>
            <a:pPr marL="444500" marR="0" lvl="0" indent="-215900" algn="l" rtl="0">
              <a:lnSpc>
                <a:spcPct val="100000"/>
              </a:lnSpc>
              <a:spcBef>
                <a:spcPts val="400"/>
              </a:spcBef>
              <a:spcAft>
                <a:spcPts val="0"/>
              </a:spcAft>
              <a:buSzPts val="1400"/>
              <a:buNone/>
            </a:pPr>
            <a:endParaRPr/>
          </a:p>
        </p:txBody>
      </p:sp>
      <p:sp>
        <p:nvSpPr>
          <p:cNvPr id="384" name="Google Shape;384;gbe923010d6_0_2167: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e923010d6_0_2390:notes"/>
          <p:cNvSpPr>
            <a:spLocks noGrp="1" noRot="1" noChangeAspect="1"/>
          </p:cNvSpPr>
          <p:nvPr>
            <p:ph type="sldImg" idx="2"/>
          </p:nvPr>
        </p:nvSpPr>
        <p:spPr>
          <a:xfrm>
            <a:off x="702769" y="1143000"/>
            <a:ext cx="54522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be923010d6_0_2390: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Clr>
                <a:schemeClr val="dk1"/>
              </a:buClr>
              <a:buSzPts val="5200"/>
              <a:buFont typeface="Arial"/>
              <a:buNone/>
            </a:pPr>
            <a:r>
              <a:rPr lang="en" sz="1200"/>
              <a:t>Credit: Chicago Public Schools</a:t>
            </a:r>
            <a:endParaRPr/>
          </a:p>
          <a:p>
            <a:pPr marL="0" lvl="0" indent="0" algn="l" rtl="0">
              <a:lnSpc>
                <a:spcPct val="100000"/>
              </a:lnSpc>
              <a:spcBef>
                <a:spcPts val="0"/>
              </a:spcBef>
              <a:spcAft>
                <a:spcPts val="0"/>
              </a:spcAft>
              <a:buClr>
                <a:schemeClr val="dk1"/>
              </a:buClr>
              <a:buSzPts val="1100"/>
              <a:buFont typeface="Arial"/>
              <a:buNone/>
            </a:pPr>
            <a:r>
              <a:rPr lang="en" sz="1200"/>
              <a:t>Video link: </a:t>
            </a:r>
            <a:r>
              <a:rPr lang="en" b="1" u="sng">
                <a:solidFill>
                  <a:schemeClr val="hlink"/>
                </a:solidFill>
                <a:hlinkClick r:id="rId3"/>
              </a:rPr>
              <a:t>https://drive.google.com/file/d/1ZMFbwgOaVElGiqvhUul8DDS_0B_WmVvE/view?usp=sharing</a:t>
            </a:r>
            <a:r>
              <a:rPr lang="en" b="1">
                <a:solidFill>
                  <a:srgbClr val="FF0000"/>
                </a:solidFill>
              </a:rPr>
              <a:t> </a:t>
            </a:r>
            <a:endParaRPr sz="1200"/>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Clr>
                <a:schemeClr val="dk1"/>
              </a:buClr>
              <a:buSzPts val="1100"/>
              <a:buFont typeface="Arial"/>
              <a:buNone/>
            </a:pPr>
            <a:r>
              <a:rPr lang="en" sz="1200" b="1"/>
              <a:t>One school that has implemented SEL for many years is Marcus Garvey Elementary, a K-8 school. They were one of the earliest adopters of SEL in Chicago Public Schools and have spent years building a schoolwide model of SEL.</a:t>
            </a:r>
            <a:endParaRPr b="1"/>
          </a:p>
          <a:p>
            <a:pPr marL="0" lvl="0" indent="0" algn="l" rtl="0">
              <a:lnSpc>
                <a:spcPct val="100000"/>
              </a:lnSpc>
              <a:spcBef>
                <a:spcPts val="0"/>
              </a:spcBef>
              <a:spcAft>
                <a:spcPts val="0"/>
              </a:spcAft>
              <a:buClr>
                <a:schemeClr val="dk1"/>
              </a:buClr>
              <a:buSzPts val="1100"/>
              <a:buFont typeface="Arial"/>
              <a:buNone/>
            </a:pPr>
            <a:endParaRPr sz="1200" b="1"/>
          </a:p>
          <a:p>
            <a:pPr marL="0" lvl="0" indent="0" algn="l" rtl="0">
              <a:lnSpc>
                <a:spcPct val="100000"/>
              </a:lnSpc>
              <a:spcBef>
                <a:spcPts val="0"/>
              </a:spcBef>
              <a:spcAft>
                <a:spcPts val="0"/>
              </a:spcAft>
              <a:buClr>
                <a:schemeClr val="dk1"/>
              </a:buClr>
              <a:buSzPts val="1100"/>
              <a:buFont typeface="Arial"/>
              <a:buNone/>
            </a:pPr>
            <a:r>
              <a:rPr lang="en" sz="1200" b="1"/>
              <a:t>As you watch, think about the 10 indicators you just saw and how they are present at Marcus Garvey.</a:t>
            </a:r>
            <a:endParaRPr/>
          </a:p>
          <a:p>
            <a:pPr marL="0" lvl="0" indent="0" algn="l" rtl="0">
              <a:lnSpc>
                <a:spcPct val="100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Clr>
                <a:schemeClr val="dk1"/>
              </a:buClr>
              <a:buSzPts val="1100"/>
              <a:buFont typeface="Arial"/>
              <a:buNone/>
            </a:pPr>
            <a:r>
              <a:rPr lang="en" sz="1200"/>
              <a:t>Looking for a different video?  See our video library at </a:t>
            </a:r>
            <a:r>
              <a:rPr lang="en" sz="1200" u="sng">
                <a:solidFill>
                  <a:schemeClr val="hlink"/>
                </a:solidFill>
                <a:hlinkClick r:id="rId4"/>
              </a:rPr>
              <a:t>https://schoolguide.casel.org/video-library/</a:t>
            </a:r>
            <a:r>
              <a:rPr lang="en" sz="1200"/>
              <a:t> </a:t>
            </a:r>
            <a:endParaRPr sz="1200"/>
          </a:p>
          <a:p>
            <a:pPr marL="444500" marR="0" lvl="0" indent="-215900" algn="l" rtl="0">
              <a:lnSpc>
                <a:spcPct val="100000"/>
              </a:lnSpc>
              <a:spcBef>
                <a:spcPts val="400"/>
              </a:spcBef>
              <a:spcAft>
                <a:spcPts val="0"/>
              </a:spcAft>
              <a:buSzPts val="1400"/>
              <a:buNone/>
            </a:pPr>
            <a:endParaRPr/>
          </a:p>
        </p:txBody>
      </p:sp>
      <p:sp>
        <p:nvSpPr>
          <p:cNvPr id="392" name="Google Shape;392;gbe923010d6_0_239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e923010d6_0_2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e923010d6_0_2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dirty="0">
                <a:solidFill>
                  <a:schemeClr val="dk1"/>
                </a:solidFill>
              </a:rPr>
              <a:t>Use this slide to guide small group or whole group conversations about the video.  </a:t>
            </a: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c400db3c7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c400db3c7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Choose from among the 4 conclusion options and delete/hide the slides you will not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activity is meant for a general audience.  The purpose is to move participants to imagine how SEL could benefit the school community, potentially connecting to some of the hopes and dreams that were shared at the beginning of the presentation.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400db3c7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c400db3c7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If you used the first part of the Group Reflection Protocol for SEL (</a:t>
            </a:r>
            <a:r>
              <a:rPr lang="en" i="1" u="sng" dirty="0">
                <a:solidFill>
                  <a:schemeClr val="hlink"/>
                </a:solidFill>
                <a:hlinkClick r:id="rId3"/>
              </a:rPr>
              <a:t>https://casel.org/wp-content/uploads/2021/02/Reflection-Protocol-CASEL-Wheel.pdf</a:t>
            </a:r>
            <a:r>
              <a:rPr lang="en" i="1" dirty="0"/>
              <a:t>) earlier in your presentation (see slide 9), complete the rest of the protocol now (the sections on the Key Settings and Identifying Next Steps).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i="1" dirty="0"/>
              <a:t>If you did not use that protocol, use this slide as you share directions for a collaborative activity.</a:t>
            </a:r>
            <a:endParaRPr i="1" dirty="0"/>
          </a:p>
          <a:p>
            <a:pPr marL="457200" lvl="0" indent="-298450" algn="l" rtl="0">
              <a:spcBef>
                <a:spcPts val="0"/>
              </a:spcBef>
              <a:spcAft>
                <a:spcPts val="0"/>
              </a:spcAft>
              <a:buClr>
                <a:srgbClr val="0076BE"/>
              </a:buClr>
              <a:buSzPts val="1100"/>
              <a:buChar char="●"/>
            </a:pPr>
            <a:r>
              <a:rPr lang="en" i="1" dirty="0">
                <a:solidFill>
                  <a:srgbClr val="0076BE"/>
                </a:solidFill>
              </a:rPr>
              <a:t>If in a physical setting, set up several pieces of chart paper around the room so that participants can gather in groups of 4-6 around each paper.  On each, draw the Y-chart you see on screen.  Ask each group to take some time to discuss the question and take notes on the chart paper.</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If in a virtual setting, do the same activity using </a:t>
            </a:r>
            <a:r>
              <a:rPr lang="en" i="1" u="sng" dirty="0">
                <a:solidFill>
                  <a:schemeClr val="hlink"/>
                </a:solidFill>
                <a:hlinkClick r:id="rId4"/>
              </a:rPr>
              <a:t>Jamboard</a:t>
            </a:r>
            <a:r>
              <a:rPr lang="en" i="1" dirty="0">
                <a:solidFill>
                  <a:srgbClr val="0076BE"/>
                </a:solidFill>
              </a:rPr>
              <a:t> or a similar product to create a space for people to write their thoughts to each question: what would it feel like? Look like?  Sound like?</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conversations wind down and groups have written thoughts in all spaces on the chart, ask everyone to look at what others have written, and star the words and phrases that feel most personally important to them.  After allowing several minutes for this silent activity, ask a few participants to share aloud what they notice.</a:t>
            </a:r>
            <a:endParaRPr i="1" dirty="0">
              <a:solidFill>
                <a:srgbClr val="0076BE"/>
              </a:solidFill>
            </a:endParaRPr>
          </a:p>
          <a:p>
            <a:pPr marL="0" lvl="0" indent="0" algn="l" rtl="0">
              <a:spcBef>
                <a:spcPts val="0"/>
              </a:spcBef>
              <a:spcAft>
                <a:spcPts val="0"/>
              </a:spcAft>
              <a:buNone/>
            </a:pPr>
            <a:endParaRPr dirty="0">
              <a:solidFill>
                <a:srgbClr val="0076BE"/>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Try to give one clear, simple action step that participants can complete immediately or shortly after the session.</a:t>
            </a:r>
            <a:endParaRPr dirty="0">
              <a:solidFill>
                <a:schemeClr val="dk1"/>
              </a:solidFill>
            </a:endParaRPr>
          </a:p>
          <a:p>
            <a:pPr marL="0" lvl="0" indent="0" algn="l" rtl="0">
              <a:spcBef>
                <a:spcPts val="0"/>
              </a:spcBef>
              <a:spcAft>
                <a:spcPts val="0"/>
              </a:spcAft>
              <a:buNone/>
            </a:pPr>
            <a:endParaRPr dirty="0">
              <a:solidFill>
                <a:srgbClr val="0076B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5e6bca0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5e6bca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from among the 4 conclusion options and delete/hide the slides you will not use.</a:t>
            </a:r>
            <a:endParaRPr/>
          </a:p>
          <a:p>
            <a:pPr marL="0" lvl="0" indent="0" algn="l" rtl="0">
              <a:spcBef>
                <a:spcPts val="0"/>
              </a:spcBef>
              <a:spcAft>
                <a:spcPts val="0"/>
              </a:spcAft>
              <a:buNone/>
            </a:pPr>
            <a:endParaRPr/>
          </a:p>
          <a:p>
            <a:pPr marL="0" lvl="0" indent="0" algn="l" rtl="0">
              <a:spcBef>
                <a:spcPts val="0"/>
              </a:spcBef>
              <a:spcAft>
                <a:spcPts val="0"/>
              </a:spcAft>
              <a:buNone/>
            </a:pPr>
            <a:r>
              <a:rPr lang="en"/>
              <a:t>This activity is meant for classroom teachers.  It gives a closer look at what an SEL-infused classroom might look like, and provides an opportunity for teachers to reflect on what they are already doing to promote SEL.  </a:t>
            </a:r>
            <a:endParaRPr/>
          </a:p>
          <a:p>
            <a:pPr marL="0" lvl="0" indent="0" algn="l" rtl="0">
              <a:spcBef>
                <a:spcPts val="0"/>
              </a:spcBef>
              <a:spcAft>
                <a:spcPts val="0"/>
              </a:spcAft>
              <a:buNone/>
            </a:pPr>
            <a:endParaRPr/>
          </a:p>
          <a:p>
            <a:pPr marL="0" lvl="0" indent="0" algn="l" rtl="0">
              <a:spcBef>
                <a:spcPts val="0"/>
              </a:spcBef>
              <a:spcAft>
                <a:spcPts val="0"/>
              </a:spcAft>
              <a:buNone/>
            </a:pPr>
            <a:r>
              <a:rPr lang="en"/>
              <a:t>By presenting SEL as building on strong teaching practices that teachers are already familiar with, you communicate that you are not introducing something totally new, but rather giving teachers permission and support (and time!) to focus on the things they already know are important, such as building relationships and community, strengthening communication and collaboration, and helping students process emotions and make good decisions.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Delete or hide this slide before presenting.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e923010d6_0_350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e923010d6_0_3509: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When we think about SEL in the classroom, there are 3 main ways to promote SEL -- through the environment we create, through the way we teach our regular academic content, and by explicitly teaching social and emotional skills.  </a:t>
            </a:r>
            <a:endParaRPr sz="1000" b="1"/>
          </a:p>
          <a:p>
            <a:pPr marL="0" lvl="0" indent="0" algn="l" rtl="0">
              <a:spcBef>
                <a:spcPts val="0"/>
              </a:spcBef>
              <a:spcAft>
                <a:spcPts val="0"/>
              </a:spcAft>
              <a:buNone/>
            </a:pPr>
            <a:endParaRPr sz="1000"/>
          </a:p>
          <a:p>
            <a:pPr marL="0" lvl="0" indent="0" algn="l" rtl="0">
              <a:spcBef>
                <a:spcPts val="0"/>
              </a:spcBef>
              <a:spcAft>
                <a:spcPts val="0"/>
              </a:spcAft>
              <a:buNone/>
            </a:pPr>
            <a:r>
              <a:rPr lang="en" sz="1000" b="1"/>
              <a:t>Thinking of Classroom SEL as a three-legged stool is helpful, as it illustrates the importance of each of these three elements for students to learn - without any one, the stool would not be able to stand. These elements work together and build on one another. </a:t>
            </a:r>
            <a:endParaRPr sz="1000" b="1"/>
          </a:p>
          <a:p>
            <a:pPr marL="0" lvl="0" indent="0" algn="l" rtl="0">
              <a:spcBef>
                <a:spcPts val="0"/>
              </a:spcBef>
              <a:spcAft>
                <a:spcPts val="0"/>
              </a:spcAft>
              <a:buNone/>
            </a:pPr>
            <a:endParaRPr sz="1000" b="1"/>
          </a:p>
          <a:p>
            <a:pPr marL="0" lvl="0" indent="0" algn="l" rtl="0">
              <a:spcBef>
                <a:spcPts val="0"/>
              </a:spcBef>
              <a:spcAft>
                <a:spcPts val="0"/>
              </a:spcAft>
              <a:buNone/>
            </a:pPr>
            <a:r>
              <a:rPr lang="en" sz="1000" b="1"/>
              <a:t>When we foster a supportive classroom environment we are working to ensure students feel emotionally safe, part of a community of learners, motivated and challenged. </a:t>
            </a:r>
            <a:endParaRPr sz="1000" b="1"/>
          </a:p>
          <a:p>
            <a:pPr marL="0" lvl="0" indent="0" algn="l" rtl="0">
              <a:spcBef>
                <a:spcPts val="0"/>
              </a:spcBef>
              <a:spcAft>
                <a:spcPts val="0"/>
              </a:spcAft>
              <a:buNone/>
            </a:pPr>
            <a:endParaRPr sz="1000" b="1"/>
          </a:p>
          <a:p>
            <a:pPr marL="0" lvl="0" indent="0" algn="l" rtl="0">
              <a:spcBef>
                <a:spcPts val="0"/>
              </a:spcBef>
              <a:spcAft>
                <a:spcPts val="0"/>
              </a:spcAft>
              <a:buNone/>
            </a:pPr>
            <a:r>
              <a:rPr lang="en" sz="1000" b="1"/>
              <a:t>Throughout academic instruction, we can build into our lesson plans opportunities for students to practice and strengthen their SEL skills while they are learning math, science, social studies, art, and so on.</a:t>
            </a:r>
            <a:endParaRPr sz="1000" b="1"/>
          </a:p>
          <a:p>
            <a:pPr marL="0" lvl="0" indent="0" algn="l" rtl="0">
              <a:spcBef>
                <a:spcPts val="0"/>
              </a:spcBef>
              <a:spcAft>
                <a:spcPts val="0"/>
              </a:spcAft>
              <a:buNone/>
            </a:pPr>
            <a:endParaRPr sz="1000" b="1"/>
          </a:p>
          <a:p>
            <a:pPr marL="0" lvl="0" indent="0" algn="l" rtl="0">
              <a:spcBef>
                <a:spcPts val="0"/>
              </a:spcBef>
              <a:spcAft>
                <a:spcPts val="0"/>
              </a:spcAft>
              <a:buNone/>
            </a:pPr>
            <a:r>
              <a:rPr lang="en" sz="1000" b="1"/>
              <a:t>And finally, explicit SEL instruction is critical for providing consistent opportunities for students to cultivate, practice, and reflect on social and emotional competencies in ways that are developmentally appropriate and culturally responsive.</a:t>
            </a:r>
            <a:r>
              <a:rPr lang="en" sz="1000"/>
              <a:t> </a:t>
            </a:r>
            <a:endParaRPr sz="1000"/>
          </a:p>
        </p:txBody>
      </p:sp>
      <p:sp>
        <p:nvSpPr>
          <p:cNvPr id="432" name="Google Shape;432;gbe923010d6_0_3509: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38</a:t>
            </a:fld>
            <a:endParaRP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e923010d6_0_3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e923010d6_0_3764: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Pass out the SEL in the Classroom Self-assessment (find it here</a:t>
            </a:r>
            <a:r>
              <a:rPr lang="en" sz="1200" i="1" dirty="0">
                <a:solidFill>
                  <a:srgbClr val="0076BE"/>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200" i="1" u="sng" dirty="0">
                <a:solidFill>
                  <a:srgbClr val="0076B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https://schoolguide.casel.org/resource/sel-in-the-classroom-self-assessment</a:t>
            </a:r>
            <a:r>
              <a:rPr lang="en" sz="1200" i="1" dirty="0">
                <a:solidFill>
                  <a:srgbClr val="0076BE"/>
                </a:solidFill>
                <a:latin typeface="Calibri"/>
                <a:ea typeface="Calibri"/>
                <a:cs typeface="Calibri"/>
                <a:sym typeface="Calibri"/>
              </a:rPr>
              <a:t>).  Give time for participants to complete the assessment individually, then discuss at their tables or in breakout rooms how this reinforces practices that are already in place and encouraged.  Invite full group discussion on what feels familiar as well as what might need to change to enable teachers to embody these practices more consistently and completely.  </a:t>
            </a:r>
            <a:endParaRPr sz="1200" i="1"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dirty="0">
                <a:latin typeface="Calibri"/>
                <a:ea typeface="Calibri"/>
                <a:cs typeface="Calibri"/>
                <a:sym typeface="Calibri"/>
              </a:rPr>
              <a:t>Be sure to listen fully to any concerns or doubts expressed -- for example, if someone says there is not enough time for ____, or they feel pressure to teach in ways that contradict what they saw in the assessment, that is important feedback that school leaders will need to address outside of this presentation.</a:t>
            </a:r>
            <a:endParaRPr sz="1200" dirty="0">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dirty="0">
                <a:latin typeface="Calibri"/>
                <a:ea typeface="Calibri"/>
                <a:cs typeface="Calibri"/>
                <a:sym typeface="Calibri"/>
              </a:rPr>
              <a:t>To conclude,</a:t>
            </a:r>
            <a:r>
              <a:rPr lang="en" sz="1200" dirty="0">
                <a:solidFill>
                  <a:srgbClr val="0076BE"/>
                </a:solidFill>
                <a:latin typeface="Calibri"/>
                <a:ea typeface="Calibri"/>
                <a:cs typeface="Calibri"/>
                <a:sym typeface="Calibri"/>
              </a:rPr>
              <a:t> </a:t>
            </a: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b="1" dirty="0">
                <a:latin typeface="Calibri"/>
                <a:ea typeface="Calibri"/>
                <a:cs typeface="Calibri"/>
                <a:sym typeface="Calibri"/>
              </a:rPr>
              <a:t>Bringing SEL into the classroom will take effort, but it should line up well with what we already want to do and are doing to increase engagement and academic achievement and create caring classroom environments.</a:t>
            </a:r>
            <a:endParaRPr sz="1200" b="1" dirty="0">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Try out one practice from the self-assessment and prepare to discuss it at their next grade-level team meeting?  Try to give one clear, simple action step that participants can complete immediately or shortly after the session.</a:t>
            </a:r>
            <a:endParaRPr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None/>
            </a:pPr>
            <a:endParaRPr dirty="0">
              <a:solidFill>
                <a:srgbClr val="0B5394"/>
              </a:solidFill>
              <a:latin typeface="Calibri"/>
              <a:ea typeface="Calibri"/>
              <a:cs typeface="Calibri"/>
              <a:sym typeface="Calibri"/>
            </a:endParaRPr>
          </a:p>
          <a:p>
            <a:pPr marL="0" lvl="0" indent="0" algn="l" rtl="0">
              <a:spcBef>
                <a:spcPts val="0"/>
              </a:spcBef>
              <a:spcAft>
                <a:spcPts val="0"/>
              </a:spcAft>
              <a:buNone/>
            </a:pPr>
            <a:endParaRPr dirty="0">
              <a:solidFill>
                <a:srgbClr val="0B5394"/>
              </a:solidFill>
              <a:highlight>
                <a:srgbClr val="FFFF00"/>
              </a:highlight>
              <a:latin typeface="Calibri"/>
              <a:ea typeface="Calibri"/>
              <a:cs typeface="Calibri"/>
              <a:sym typeface="Calibri"/>
            </a:endParaRPr>
          </a:p>
        </p:txBody>
      </p:sp>
      <p:sp>
        <p:nvSpPr>
          <p:cNvPr id="449" name="Google Shape;449;gbe923010d6_0_3764: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39</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e923010d6_0_105:notes"/>
          <p:cNvSpPr>
            <a:spLocks noGrp="1" noRot="1" noChangeAspect="1"/>
          </p:cNvSpPr>
          <p:nvPr>
            <p:ph type="sldImg" idx="2"/>
          </p:nvPr>
        </p:nvSpPr>
        <p:spPr>
          <a:xfrm>
            <a:off x="702769" y="1143000"/>
            <a:ext cx="54522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e923010d6_0_105: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i="0" u="none" strike="noStrike" cap="none" dirty="0">
                <a:solidFill>
                  <a:schemeClr val="dk1"/>
                </a:solidFill>
                <a:latin typeface="Calibri"/>
                <a:ea typeface="Calibri"/>
                <a:cs typeface="Calibri"/>
                <a:sym typeface="Calibri"/>
              </a:rPr>
              <a:t>These </a:t>
            </a:r>
            <a:r>
              <a:rPr lang="en" sz="1200" b="1" dirty="0">
                <a:solidFill>
                  <a:schemeClr val="dk1"/>
                </a:solidFill>
                <a:latin typeface="Calibri"/>
                <a:ea typeface="Calibri"/>
                <a:cs typeface="Calibri"/>
                <a:sym typeface="Calibri"/>
              </a:rPr>
              <a:t>are</a:t>
            </a:r>
            <a:r>
              <a:rPr lang="en" sz="1200" b="1" i="0" u="none" strike="noStrike" cap="none" dirty="0">
                <a:solidFill>
                  <a:schemeClr val="dk1"/>
                </a:solidFill>
                <a:latin typeface="Calibri"/>
                <a:ea typeface="Calibri"/>
                <a:cs typeface="Calibri"/>
                <a:sym typeface="Calibri"/>
              </a:rPr>
              <a:t> the questions that we will be looking at together in th</a:t>
            </a:r>
            <a:r>
              <a:rPr lang="en" sz="1200" b="1" dirty="0">
                <a:solidFill>
                  <a:schemeClr val="dk1"/>
                </a:solidFill>
                <a:latin typeface="Calibri"/>
                <a:ea typeface="Calibri"/>
                <a:cs typeface="Calibri"/>
                <a:sym typeface="Calibri"/>
              </a:rPr>
              <a:t>e next </a:t>
            </a:r>
            <a:r>
              <a:rPr lang="en" sz="1200" dirty="0">
                <a:solidFill>
                  <a:schemeClr val="dk1"/>
                </a:solidFill>
                <a:latin typeface="Calibri"/>
                <a:ea typeface="Calibri"/>
                <a:cs typeface="Calibri"/>
                <a:sym typeface="Calibri"/>
              </a:rPr>
              <a:t>[time allotted for the presentation]</a:t>
            </a:r>
            <a:r>
              <a:rPr lang="en" sz="1200" i="0" u="none" strike="noStrike" cap="none" dirty="0">
                <a:solidFill>
                  <a:schemeClr val="dk1"/>
                </a:solidFill>
                <a:latin typeface="Calibri"/>
                <a:ea typeface="Calibri"/>
                <a:cs typeface="Calibri"/>
                <a:sym typeface="Calibri"/>
              </a:rPr>
              <a:t>.  </a:t>
            </a:r>
            <a:endParaRPr sz="12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Decide if you want to take participant questions along the way or at the end of the presentation and let participants know</a:t>
            </a:r>
            <a:r>
              <a:rPr lang="en" sz="1200" dirty="0">
                <a:solidFill>
                  <a:schemeClr val="dk1"/>
                </a:solidFill>
                <a:latin typeface="Calibri"/>
                <a:ea typeface="Calibri"/>
                <a:cs typeface="Calibri"/>
                <a:sym typeface="Calibri"/>
              </a:rPr>
              <a:t>.  If you have a large group, you may want to put index cards on tables so that participants can write down questions, and you can collect and answer those that are most relevant to the needs of the whole group.  </a:t>
            </a:r>
            <a:r>
              <a:rPr lang="en" sz="1200" b="0" i="0" u="none" strike="noStrike" cap="none" dirty="0">
                <a:solidFill>
                  <a:schemeClr val="dk1"/>
                </a:solidFill>
                <a:latin typeface="Calibri"/>
                <a:ea typeface="Calibri"/>
                <a:cs typeface="Calibri"/>
                <a:sym typeface="Calibri"/>
              </a:rPr>
              <a:t>If participants ask questions that you don’t have an answer for, record it and get back to them.</a:t>
            </a:r>
            <a:endParaRPr dirty="0"/>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1" name="Google Shape;141;gbe923010d6_0_105: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5e6bca08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c5e6bca0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from among the 4 conclusion options and delete/hide the slides you will not use.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Delete or hide this slide before presenting.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c400db3c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c400db3c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While there are many resources available about what families can do at home to support their children with SEL, it’s important to demonstrate that you are prioritizing two-way communication and authentic partnership by starting with listening, not telling.  You can share strategies and resources later or upon request.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i="1" dirty="0">
                <a:solidFill>
                  <a:srgbClr val="0076BE"/>
                </a:solidFill>
              </a:rPr>
              <a:t>Use prompts to generate discussion and learn from them about how they are understanding the relevance of SEL and what is important to them in SEL implementation.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Take notes in a space where participants can see what you are writing, and check in to verify that you are capturing their meaning accurately. (“Does this summarize what you shared?”)</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Focus on listening, and encourage participants to respond to each other (“Does anyone want to add to that idea?”)</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Thank them for joining the group and participating, explain how you will use their feedback, and when they can expect to hear from you again.</a:t>
            </a:r>
            <a:endParaRPr i="1" dirty="0">
              <a:solidFill>
                <a:srgbClr val="0076BE"/>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or discussion group?  Share information with other families and caregivers?  Try to give one clear, simple action step that participants can complete immediately or shortly after the session.</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c5e6bca08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c5e6bca08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conclusion can be used in addition to any of the other 3.  This gives 2 concrete next steps that align with the process described in the CASEL Guide to Schoolwide SEL: </a:t>
            </a:r>
            <a:r>
              <a:rPr lang="en" u="sng" dirty="0">
                <a:solidFill>
                  <a:schemeClr val="hlink"/>
                </a:solidFill>
                <a:hlinkClick r:id="rId3"/>
              </a:rPr>
              <a:t>Creating an SEL Team</a:t>
            </a:r>
            <a:r>
              <a:rPr lang="en" dirty="0"/>
              <a:t> and </a:t>
            </a:r>
            <a:r>
              <a:rPr lang="en" u="sng" dirty="0">
                <a:solidFill>
                  <a:schemeClr val="hlink"/>
                </a:solidFill>
                <a:hlinkClick r:id="rId4"/>
              </a:rPr>
              <a:t>Developing a Shared Vision</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e923010d6_0_271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be923010d6_0_2711: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Clr>
                <a:srgbClr val="000000"/>
              </a:buClr>
              <a:buSzPts val="1100"/>
              <a:buFont typeface="Arial"/>
              <a:buNone/>
            </a:pPr>
            <a:r>
              <a:rPr lang="en" b="1" dirty="0"/>
              <a:t>This is a direction we want to move in as a school community, and we want to proceed with your support and include your perspective and ideas throughout the process.  This diagram shows a cycle for implementing systemic SEL.  Right now we’re in the “Organize” stage…</a:t>
            </a:r>
            <a:endParaRPr b="1" dirty="0"/>
          </a:p>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Clr>
                <a:srgbClr val="000000"/>
              </a:buClr>
              <a:buSzPts val="1100"/>
              <a:buFont typeface="Arial"/>
              <a:buNone/>
            </a:pPr>
            <a:r>
              <a:rPr lang="en" dirty="0"/>
              <a:t>Share any details about what has already taken place, what is planned, and what should happen next.  </a:t>
            </a:r>
            <a:endParaRPr dirty="0"/>
          </a:p>
          <a:p>
            <a:pPr marL="0" lvl="0" indent="0" algn="l" rtl="0">
              <a:lnSpc>
                <a:spcPct val="100000"/>
              </a:lnSpc>
              <a:spcBef>
                <a:spcPts val="0"/>
              </a:spcBef>
              <a:spcAft>
                <a:spcPts val="0"/>
              </a:spcAft>
              <a:buClr>
                <a:srgbClr val="000000"/>
              </a:buClr>
              <a:buSzPts val="1100"/>
              <a:buFont typeface="Arial"/>
              <a:buNone/>
            </a:pPr>
            <a:r>
              <a:rPr lang="en" dirty="0"/>
              <a:t>CASEL recommends that schools begin by creating an SEL team and/or developing a shared vision as you begin the systemic SEL cycle, then proceed through the planning steps detailed in </a:t>
            </a:r>
            <a:r>
              <a:rPr lang="en" u="sng" dirty="0">
                <a:solidFill>
                  <a:schemeClr val="hlink"/>
                </a:solidFill>
                <a:hlinkClick r:id="rId3"/>
              </a:rPr>
              <a:t>Focus Area 1B in the CASEL Guide to Schoolwide SEL</a:t>
            </a:r>
            <a:r>
              <a:rPr lang="en" dirty="0"/>
              <a:t>.</a:t>
            </a:r>
            <a:endParaRPr dirty="0"/>
          </a:p>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Clr>
                <a:srgbClr val="000000"/>
              </a:buClr>
              <a:buSzPts val="1100"/>
              <a:buFont typeface="Arial"/>
              <a:buNone/>
            </a:pPr>
            <a:r>
              <a:rPr lang="en" i="1" dirty="0">
                <a:solidFill>
                  <a:srgbClr val="0076BE"/>
                </a:solidFill>
              </a:rPr>
              <a:t>IF YOU NEED TO CREATE AN SEL TEAM or RECRUIT MORE MEMBERS -- Consult the </a:t>
            </a:r>
            <a:r>
              <a:rPr lang="en" i="1" u="sng" dirty="0">
                <a:solidFill>
                  <a:srgbClr val="0076BE"/>
                </a:solidFill>
                <a:hlinkClick r:id="rId4">
                  <a:extLst>
                    <a:ext uri="{A12FA001-AC4F-418D-AE19-62706E023703}">
                      <ahyp:hlinkClr xmlns:ahyp="http://schemas.microsoft.com/office/drawing/2018/hyperlinkcolor" val="tx"/>
                    </a:ext>
                  </a:extLst>
                </a:hlinkClick>
              </a:rPr>
              <a:t>Create a Team</a:t>
            </a:r>
            <a:r>
              <a:rPr lang="en" i="1" dirty="0">
                <a:solidFill>
                  <a:srgbClr val="0076BE"/>
                </a:solidFill>
              </a:rPr>
              <a:t> section on the CASEL Guide to Schoolwide SEL. Share role descriptions of different members of the team (</a:t>
            </a:r>
            <a:r>
              <a:rPr lang="en" i="1" u="sng" dirty="0">
                <a:solidFill>
                  <a:srgbClr val="0000FF"/>
                </a:solidFill>
                <a:hlinkClick r:id="rId5">
                  <a:extLst>
                    <a:ext uri="{A12FA001-AC4F-418D-AE19-62706E023703}">
                      <ahyp:hlinkClr xmlns:ahyp="http://schemas.microsoft.com/office/drawing/2018/hyperlinkcolor" val="tx"/>
                    </a:ext>
                  </a:extLst>
                </a:hlinkClick>
              </a:rPr>
              <a:t>see CASEL’s recommended role descriptions here</a:t>
            </a:r>
            <a:r>
              <a:rPr lang="en" i="1" dirty="0">
                <a:solidFill>
                  <a:srgbClr val="0076BE"/>
                </a:solidFill>
              </a:rPr>
              <a:t>) and tell participants how they can join.  It’s also important to follow up directly with individuals who will be pivotal for the team’s success (</a:t>
            </a:r>
            <a:r>
              <a:rPr lang="en" i="1" u="sng" dirty="0">
                <a:solidFill>
                  <a:schemeClr val="hlink"/>
                </a:solidFill>
                <a:hlinkClick r:id="rId6"/>
              </a:rPr>
              <a:t>see guidance on assembling a team here</a:t>
            </a:r>
            <a:r>
              <a:rPr lang="en" i="1" dirty="0">
                <a:solidFill>
                  <a:srgbClr val="0076BE"/>
                </a:solidFill>
              </a:rPr>
              <a:t>)</a:t>
            </a:r>
            <a:endParaRPr i="1" dirty="0">
              <a:solidFill>
                <a:srgbClr val="0076BE"/>
              </a:solidFill>
            </a:endParaRPr>
          </a:p>
          <a:p>
            <a:pPr marL="0" lvl="0" indent="0" algn="l" rtl="0">
              <a:lnSpc>
                <a:spcPct val="100000"/>
              </a:lnSpc>
              <a:spcBef>
                <a:spcPts val="0"/>
              </a:spcBef>
              <a:spcAft>
                <a:spcPts val="0"/>
              </a:spcAft>
              <a:buClr>
                <a:srgbClr val="000000"/>
              </a:buClr>
              <a:buSzPts val="1100"/>
              <a:buFont typeface="Arial"/>
              <a:buNone/>
            </a:pPr>
            <a:endParaRPr dirty="0">
              <a:solidFill>
                <a:srgbClr val="0076BE"/>
              </a:solidFill>
            </a:endParaRPr>
          </a:p>
          <a:p>
            <a:pPr marL="0" lvl="0" indent="0" algn="l" rtl="0">
              <a:lnSpc>
                <a:spcPct val="100000"/>
              </a:lnSpc>
              <a:spcBef>
                <a:spcPts val="0"/>
              </a:spcBef>
              <a:spcAft>
                <a:spcPts val="0"/>
              </a:spcAft>
              <a:buClr>
                <a:srgbClr val="000000"/>
              </a:buClr>
              <a:buSzPts val="1100"/>
              <a:buFont typeface="Arial"/>
              <a:buNone/>
            </a:pPr>
            <a:r>
              <a:rPr lang="en" i="1" dirty="0">
                <a:solidFill>
                  <a:srgbClr val="0076BE"/>
                </a:solidFill>
              </a:rPr>
              <a:t>IF YOU ARE LAUNCHING THE PROCESS OF DEVELOPING A SHARED VISION for SCHOOLWIDE SEL -- Close your presentation by using a survey tool to get participant thoughts on the questions in the </a:t>
            </a:r>
            <a:r>
              <a:rPr lang="en" i="1" u="sng" dirty="0">
                <a:solidFill>
                  <a:schemeClr val="hlink"/>
                </a:solidFill>
                <a:hlinkClick r:id="rId7"/>
              </a:rPr>
              <a:t>Develop a Shared Vision tool</a:t>
            </a:r>
            <a:r>
              <a:rPr lang="en" i="1" dirty="0">
                <a:solidFill>
                  <a:srgbClr val="0076BE"/>
                </a:solidFill>
              </a:rPr>
              <a:t>.</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we want all our students to know and be able to do when they leave our school? </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kind of skill-building is most important in supporting our students to reach their full potential?</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we want our school community to feel like, sound like, and look like? </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students and adults need in order to learn and thrive here?</a:t>
            </a:r>
            <a:endParaRPr i="1" dirty="0">
              <a:solidFill>
                <a:srgbClr val="0076BE"/>
              </a:solidFill>
            </a:endParaRPr>
          </a:p>
          <a:p>
            <a:pPr marL="0" lvl="0" indent="0" algn="l" rtl="0">
              <a:lnSpc>
                <a:spcPct val="100000"/>
              </a:lnSpc>
              <a:spcBef>
                <a:spcPts val="0"/>
              </a:spcBef>
              <a:spcAft>
                <a:spcPts val="0"/>
              </a:spcAft>
              <a:buNone/>
            </a:pPr>
            <a:r>
              <a:rPr lang="en" i="1" dirty="0">
                <a:solidFill>
                  <a:srgbClr val="0076BE"/>
                </a:solidFill>
              </a:rPr>
              <a:t>Explain to participants how the SEL team will use their responses to draft a vision statement, and when they can expect to see the draft.</a:t>
            </a:r>
            <a:endParaRPr i="1" dirty="0">
              <a:solidFill>
                <a:srgbClr val="0076BE"/>
              </a:solidFill>
            </a:endParaRPr>
          </a:p>
          <a:p>
            <a:pPr marL="0" lvl="0" indent="0" algn="l" rtl="0">
              <a:lnSpc>
                <a:spcPct val="100000"/>
              </a:lnSpc>
              <a:spcBef>
                <a:spcPts val="0"/>
              </a:spcBef>
              <a:spcAft>
                <a:spcPts val="0"/>
              </a:spcAft>
              <a:buClr>
                <a:srgbClr val="000000"/>
              </a:buClr>
              <a:buSzPts val="1100"/>
              <a:buFont typeface="Arial"/>
              <a:buNone/>
            </a:pPr>
            <a:endParaRPr dirty="0">
              <a:solidFill>
                <a:srgbClr val="0076BE"/>
              </a:solidFill>
            </a:endParaRPr>
          </a:p>
        </p:txBody>
      </p:sp>
      <p:sp>
        <p:nvSpPr>
          <p:cNvPr id="478" name="Google Shape;478;gbe923010d6_0_2711: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43</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c8abebd041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c8abebd04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Delete or hide this slide before presenting.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be923010d6_0_4180:notes"/>
          <p:cNvSpPr>
            <a:spLocks noGrp="1" noRot="1" noChangeAspect="1"/>
          </p:cNvSpPr>
          <p:nvPr>
            <p:ph type="sldImg" idx="2"/>
          </p:nvPr>
        </p:nvSpPr>
        <p:spPr>
          <a:xfrm>
            <a:off x="372043" y="673637"/>
            <a:ext cx="5952600" cy="336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be923010d6_0_4180:notes"/>
          <p:cNvSpPr txBox="1">
            <a:spLocks noGrp="1"/>
          </p:cNvSpPr>
          <p:nvPr>
            <p:ph type="body" idx="1"/>
          </p:nvPr>
        </p:nvSpPr>
        <p:spPr>
          <a:xfrm>
            <a:off x="669678" y="4266368"/>
            <a:ext cx="5357400" cy="4041900"/>
          </a:xfrm>
          <a:prstGeom prst="rect">
            <a:avLst/>
          </a:prstGeom>
          <a:noFill/>
          <a:ln>
            <a:noFill/>
          </a:ln>
        </p:spPr>
        <p:txBody>
          <a:bodyPr spcFirstLastPara="1" wrap="square" lIns="89450" tIns="44725" rIns="89450" bIns="447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This closing is an important part of learning and experiencing SEL, so make sure you allow for enough time at the end.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a:t>
            </a:r>
            <a:r>
              <a:rPr lang="en" sz="1200" b="0" i="0" u="none" strike="noStrike" cap="none" dirty="0">
                <a:solidFill>
                  <a:schemeClr val="dk1"/>
                </a:solidFill>
                <a:latin typeface="Calibri"/>
                <a:ea typeface="Calibri"/>
                <a:cs typeface="Calibri"/>
                <a:sym typeface="Calibri"/>
              </a:rPr>
              <a:t>n </a:t>
            </a:r>
            <a:r>
              <a:rPr lang="en" sz="1200" b="0" i="1" u="none" strike="noStrike" cap="none" dirty="0">
                <a:solidFill>
                  <a:schemeClr val="dk1"/>
                </a:solidFill>
                <a:latin typeface="Calibri"/>
                <a:ea typeface="Calibri"/>
                <a:cs typeface="Calibri"/>
                <a:sym typeface="Calibri"/>
              </a:rPr>
              <a:t>Optimistic Closure</a:t>
            </a:r>
            <a:r>
              <a:rPr lang="en" sz="1200" b="0" i="0" u="none" strike="noStrike" cap="none" dirty="0">
                <a:solidFill>
                  <a:schemeClr val="dk1"/>
                </a:solidFill>
                <a:latin typeface="Calibri"/>
                <a:ea typeface="Calibri"/>
                <a:cs typeface="Calibri"/>
                <a:sym typeface="Calibri"/>
              </a:rPr>
              <a:t> helps participants make sense of their new learning and leave the meeting feeling connected to one another.  This can be as simple as Turn to Your Partner and asking “What is something you learned that you want to think more about and why?” or use the prompt on the slide.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Additional </a:t>
            </a:r>
            <a:r>
              <a:rPr lang="en" sz="1200" b="0" i="1" u="none" strike="noStrike" cap="none" dirty="0">
                <a:solidFill>
                  <a:schemeClr val="dk1"/>
                </a:solidFill>
                <a:latin typeface="Calibri"/>
                <a:ea typeface="Calibri"/>
                <a:cs typeface="Calibri"/>
                <a:sym typeface="Calibri"/>
              </a:rPr>
              <a:t>Optimistic Closure</a:t>
            </a:r>
            <a:r>
              <a:rPr lang="en" sz="1200" b="0" i="0" u="none" strike="noStrike" cap="none" dirty="0">
                <a:solidFill>
                  <a:schemeClr val="dk1"/>
                </a:solidFill>
                <a:latin typeface="Calibri"/>
                <a:ea typeface="Calibri"/>
                <a:cs typeface="Calibri"/>
                <a:sym typeface="Calibri"/>
              </a:rPr>
              <a:t> activities are available in the SEL 3 Signature Practices Playbook. </a:t>
            </a:r>
            <a:endParaRPr dirty="0"/>
          </a:p>
          <a:p>
            <a:pPr marL="0" marR="0" lvl="0" indent="0" algn="l" rtl="0">
              <a:lnSpc>
                <a:spcPct val="100000"/>
              </a:lnSpc>
              <a:spcBef>
                <a:spcPts val="0"/>
              </a:spcBef>
              <a:spcAft>
                <a:spcPts val="0"/>
              </a:spcAft>
              <a:buClr>
                <a:schemeClr val="dk1"/>
              </a:buClr>
              <a:buSzPts val="1200"/>
              <a:buFont typeface="Calibri"/>
              <a:buNone/>
            </a:pPr>
            <a:r>
              <a:rPr lang="en" sz="1200" b="0" i="0" u="sng" strike="noStrike" cap="none" dirty="0">
                <a:solidFill>
                  <a:schemeClr val="hlink"/>
                </a:solidFill>
                <a:latin typeface="Calibri"/>
                <a:ea typeface="Calibri"/>
                <a:cs typeface="Calibri"/>
                <a:sym typeface="Calibri"/>
                <a:hlinkClick r:id="rId3"/>
              </a:rPr>
              <a:t>https://schoolguide.casel.org/uploads/2018/12/CASEL_SEL-3-Signature-Practices-Playbook-V3.pdf</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91" name="Google Shape;491;gbe923010d6_0_4180:notes"/>
          <p:cNvSpPr txBox="1">
            <a:spLocks noGrp="1"/>
          </p:cNvSpPr>
          <p:nvPr>
            <p:ph type="sldNum" idx="12"/>
          </p:nvPr>
        </p:nvSpPr>
        <p:spPr>
          <a:xfrm>
            <a:off x="3793293" y="8531178"/>
            <a:ext cx="2901900" cy="449100"/>
          </a:xfrm>
          <a:prstGeom prst="rect">
            <a:avLst/>
          </a:prstGeom>
          <a:noFill/>
          <a:ln>
            <a:noFill/>
          </a:ln>
        </p:spPr>
        <p:txBody>
          <a:bodyPr spcFirstLastPara="1" wrap="square" lIns="89450" tIns="44725" rIns="89450" bIns="447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e923010d6_0_4186: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Thank your audience, share briefly what will happen next and when they can expect to hear from you again about SEL.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Share information with someone else?  Try to give one clear, simple action step that participants can complete immediately or shortly after the session.</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497" name="Google Shape;497;gbe923010d6_0_4186:notes"/>
          <p:cNvSpPr>
            <a:spLocks noGrp="1" noRot="1" noChangeAspect="1"/>
          </p:cNvSpPr>
          <p:nvPr>
            <p:ph type="sldImg" idx="2"/>
          </p:nvPr>
        </p:nvSpPr>
        <p:spPr>
          <a:xfrm>
            <a:off x="372043" y="673637"/>
            <a:ext cx="5952600" cy="336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923010d6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be923010d6_0_112: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200"/>
              <a:buFont typeface="Calibri"/>
              <a:buNone/>
            </a:pPr>
            <a:r>
              <a:rPr lang="en" sz="1200" dirty="0">
                <a:latin typeface="Calibri"/>
                <a:ea typeface="Calibri"/>
                <a:cs typeface="Calibri"/>
                <a:sym typeface="Calibri"/>
              </a:rPr>
              <a:t>In order to learn new ideas people need to care about it - it needs to be personal.</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Before we get into those questions, let’s consider a more personal question.  What are </a:t>
            </a:r>
            <a:r>
              <a:rPr lang="en" sz="1200" b="1" i="1" dirty="0">
                <a:solidFill>
                  <a:schemeClr val="dk1"/>
                </a:solidFill>
                <a:latin typeface="Calibri"/>
                <a:ea typeface="Calibri"/>
                <a:cs typeface="Calibri"/>
                <a:sym typeface="Calibri"/>
              </a:rPr>
              <a:t>your</a:t>
            </a:r>
            <a:r>
              <a:rPr lang="en" sz="1200" b="1" dirty="0">
                <a:solidFill>
                  <a:schemeClr val="dk1"/>
                </a:solidFill>
                <a:latin typeface="Calibri"/>
                <a:ea typeface="Calibri"/>
                <a:cs typeface="Calibri"/>
                <a:sym typeface="Calibri"/>
              </a:rPr>
              <a:t> hopes and dreams for the children in our community?</a:t>
            </a:r>
            <a:r>
              <a:rPr lang="en" sz="1200" dirty="0">
                <a:solidFill>
                  <a:schemeClr val="dk1"/>
                </a:solidFill>
                <a:latin typeface="Calibri"/>
                <a:ea typeface="Calibri"/>
                <a:cs typeface="Calibri"/>
                <a:sym typeface="Calibri"/>
              </a:rPr>
              <a:t> </a:t>
            </a:r>
            <a:r>
              <a:rPr lang="en" sz="1200" i="1" dirty="0">
                <a:solidFill>
                  <a:srgbClr val="0076BE"/>
                </a:solidFill>
                <a:latin typeface="Calibri"/>
                <a:ea typeface="Calibri"/>
                <a:cs typeface="Calibri"/>
                <a:sym typeface="Calibri"/>
              </a:rPr>
              <a:t>(Adjust this question as needed, e.g. the students at this school, your children, the children you support)</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Take a moment to write down 1 or 2 hopes.  </a:t>
            </a:r>
            <a:endParaRPr b="1"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Now turn to a nearby partner and tell them what you wrote about. </a:t>
            </a:r>
            <a:endParaRPr sz="1200" b="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Ask participants to volunteer to share key ideas from their discussion.  Record these on chart paper.  If conducting this presentation virtually, use a virtual whiteboard or shared Google document for participants to share responses.</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Alternative questions:</a:t>
            </a:r>
            <a:endParaRPr sz="1200" dirty="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050" dirty="0">
                <a:solidFill>
                  <a:srgbClr val="3C4043"/>
                </a:solidFill>
                <a:highlight>
                  <a:srgbClr val="FFFFFF"/>
                </a:highlight>
                <a:latin typeface="Roboto"/>
                <a:ea typeface="Roboto"/>
                <a:cs typeface="Roboto"/>
                <a:sym typeface="Roboto"/>
              </a:rPr>
              <a:t>What do we want all our students to know and be able to do when they leave our school?</a:t>
            </a:r>
            <a:endParaRPr sz="1050" dirty="0">
              <a:solidFill>
                <a:srgbClr val="3C4043"/>
              </a:solidFill>
              <a:highlight>
                <a:srgbClr val="FFFFFF"/>
              </a:highlight>
              <a:latin typeface="Roboto"/>
              <a:ea typeface="Roboto"/>
              <a:cs typeface="Roboto"/>
              <a:sym typeface="Roboto"/>
            </a:endParaRPr>
          </a:p>
          <a:p>
            <a:pPr marL="457200" marR="0" lvl="0" indent="-304800" algn="l" rtl="0">
              <a:lnSpc>
                <a:spcPct val="100000"/>
              </a:lnSpc>
              <a:spcBef>
                <a:spcPts val="0"/>
              </a:spcBef>
              <a:spcAft>
                <a:spcPts val="0"/>
              </a:spcAft>
              <a:buClr>
                <a:schemeClr val="dk1"/>
              </a:buClr>
              <a:buSzPts val="1200"/>
              <a:buFont typeface="Calibri"/>
              <a:buChar char="●"/>
            </a:pPr>
            <a:r>
              <a:rPr lang="en" sz="1050" dirty="0">
                <a:solidFill>
                  <a:srgbClr val="3C4043"/>
                </a:solidFill>
                <a:highlight>
                  <a:srgbClr val="FFFFFF"/>
                </a:highlight>
                <a:latin typeface="Roboto"/>
                <a:ea typeface="Roboto"/>
                <a:cs typeface="Roboto"/>
                <a:sym typeface="Roboto"/>
              </a:rPr>
              <a:t>What do students and adults need in order to learn and thrive here?</a:t>
            </a:r>
            <a:endParaRPr sz="1050" dirty="0">
              <a:solidFill>
                <a:srgbClr val="3C4043"/>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accent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8" name="Google Shape;148;gbe923010d6_0_112: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accb70076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caccb70076_3_0: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As you participate in this presentation today, I’d like you all to think about how SEL can be part of our approach to achieving those hopes and dreams.  Let’s begin with a video to gain a picture of what SEL is and how it looks in a school setting. </a:t>
            </a:r>
            <a:endParaRPr b="1" dirty="0">
              <a:solidFill>
                <a:schemeClr val="dk1"/>
              </a:solidFill>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LINK:  </a:t>
            </a:r>
            <a:r>
              <a:rPr lang="en"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a:t>
            </a:r>
            <a:r>
              <a:rPr lang="en"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4YxyAcV9QXc</a:t>
            </a:r>
            <a:r>
              <a:rPr lang="en" sz="1200" u="sng" dirty="0">
                <a:solidFill>
                  <a:schemeClr val="dk1"/>
                </a:solidFill>
                <a:latin typeface="Calibri"/>
                <a:ea typeface="Calibri"/>
                <a:cs typeface="Calibri"/>
                <a:sym typeface="Calibri"/>
              </a:rPr>
              <a:t> </a:t>
            </a:r>
            <a:r>
              <a:rPr lang="en"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Watch the video linked above</a:t>
            </a:r>
            <a:endParaRPr i="1" dirty="0">
              <a:solidFill>
                <a:srgbClr val="0076BE"/>
              </a:solidFill>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In trios discuss connections between what you saw in the video and your current goals, roles, and responsibilities</a:t>
            </a:r>
            <a:endParaRPr i="1" dirty="0">
              <a:solidFill>
                <a:srgbClr val="0076BE"/>
              </a:solidFill>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Ask for a few participants to share with the group</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If this video is not the right fit for your audience, there are more to choose from in our video library at </a:t>
            </a:r>
            <a:r>
              <a:rPr lang="en"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https://schoolguide.casel.org/video-library/</a:t>
            </a: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4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dirty="0">
              <a:latin typeface="Calibri"/>
              <a:ea typeface="Calibri"/>
              <a:cs typeface="Calibri"/>
              <a:sym typeface="Calibri"/>
            </a:endParaRPr>
          </a:p>
        </p:txBody>
      </p:sp>
      <p:sp>
        <p:nvSpPr>
          <p:cNvPr id="155" name="Google Shape;155;gcaccb70076_3_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593a7242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d593a7242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d593a7242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593a7242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d593a72420_0_9: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SzPts val="1400"/>
              <a:buNone/>
            </a:pPr>
            <a:r>
              <a:rPr lang="en" sz="1200" b="1" dirty="0">
                <a:solidFill>
                  <a:schemeClr val="dk1"/>
                </a:solidFill>
                <a:latin typeface="Calibri"/>
                <a:ea typeface="Calibri"/>
                <a:cs typeface="Calibri"/>
                <a:sym typeface="Calibri"/>
              </a:rPr>
              <a:t>What does this statement mean to you?</a:t>
            </a:r>
            <a:endParaRPr b="1" dirty="0"/>
          </a:p>
          <a:p>
            <a:pPr marL="0" marR="0" lvl="0" indent="0" algn="l" rtl="0">
              <a:lnSpc>
                <a:spcPct val="100000"/>
              </a:lnSpc>
              <a:spcBef>
                <a:spcPts val="0"/>
              </a:spcBef>
              <a:spcAft>
                <a:spcPts val="0"/>
              </a:spcAft>
              <a:buSzPts val="1400"/>
              <a:buNone/>
            </a:pPr>
            <a:r>
              <a:rPr lang="en" sz="1200" dirty="0">
                <a:latin typeface="Calibri"/>
                <a:ea typeface="Calibri"/>
                <a:cs typeface="Calibri"/>
                <a:sym typeface="Calibri"/>
              </a:rPr>
              <a:t>Have several participants answer the question aloud.</a:t>
            </a: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Draw connections from participant responses to what research shows on the following slide.</a:t>
            </a:r>
            <a:endParaRPr dirty="0">
              <a:solidFill>
                <a:schemeClr val="dk1"/>
              </a:solidFill>
            </a:endParaRPr>
          </a:p>
          <a:p>
            <a:pPr marL="0" marR="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200" b="0" i="0" u="none" strike="noStrike" cap="none" dirty="0">
                <a:solidFill>
                  <a:schemeClr val="dk1"/>
                </a:solidFill>
                <a:latin typeface="Calibri"/>
                <a:ea typeface="Calibri"/>
                <a:cs typeface="Calibri"/>
                <a:sym typeface="Calibri"/>
              </a:rPr>
              <a:t>Possible </a:t>
            </a:r>
            <a:r>
              <a:rPr lang="en" sz="1200" i="0" dirty="0">
                <a:solidFill>
                  <a:schemeClr val="dk1"/>
                </a:solidFill>
                <a:latin typeface="Calibri"/>
                <a:ea typeface="Calibri"/>
                <a:cs typeface="Calibri"/>
                <a:sym typeface="Calibri"/>
              </a:rPr>
              <a:t>responses</a:t>
            </a:r>
            <a:r>
              <a:rPr lang="en" sz="1200" b="0" i="0" u="none" strike="noStrike" cap="none" dirty="0">
                <a:solidFill>
                  <a:schemeClr val="dk1"/>
                </a:solidFill>
                <a:latin typeface="Calibri"/>
                <a:ea typeface="Calibri"/>
                <a:cs typeface="Calibri"/>
                <a:sym typeface="Calibri"/>
              </a:rPr>
              <a:t>:</a:t>
            </a:r>
            <a:endParaRPr i="0"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can’t learn when their social and emotional needs aren’t met.</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learn not just through </a:t>
            </a:r>
            <a:r>
              <a:rPr lang="en" sz="1200" dirty="0">
                <a:solidFill>
                  <a:schemeClr val="dk1"/>
                </a:solidFill>
                <a:latin typeface="Calibri"/>
                <a:ea typeface="Calibri"/>
                <a:cs typeface="Calibri"/>
                <a:sym typeface="Calibri"/>
              </a:rPr>
              <a:t>lesson</a:t>
            </a:r>
            <a:r>
              <a:rPr lang="en" sz="1200" b="0" i="0" u="none" strike="noStrike" cap="none" dirty="0">
                <a:solidFill>
                  <a:schemeClr val="dk1"/>
                </a:solidFill>
                <a:latin typeface="Calibri"/>
                <a:ea typeface="Calibri"/>
                <a:cs typeface="Calibri"/>
                <a:sym typeface="Calibri"/>
              </a:rPr>
              <a:t> delivery, but through the interactions they have with teachers and peers.</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who have positive relationships with teachers are more likely to learn from them.</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In order to learn, students need to have self-awareness, self-management, social awareness, relationship skills, and responsible decision-making skills</a:t>
            </a:r>
            <a:endParaRPr sz="1200" b="0" i="0" u="none" strike="noStrike" cap="none" dirty="0">
              <a:solidFill>
                <a:schemeClr val="dk1"/>
              </a:solidFill>
              <a:latin typeface="Calibri"/>
              <a:ea typeface="Calibri"/>
              <a:cs typeface="Calibri"/>
              <a:sym typeface="Calibri"/>
            </a:endParaRPr>
          </a:p>
        </p:txBody>
      </p:sp>
      <p:sp>
        <p:nvSpPr>
          <p:cNvPr id="171" name="Google Shape;171;gd593a72420_0_9: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593a7242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d593a72420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a:t>There’s clear evidence that when students participate in school-based SEL programs, they are more likely to do better in school and beyond school in the long term. </a:t>
            </a:r>
            <a:endParaRPr b="1"/>
          </a:p>
          <a:p>
            <a:pPr marL="0" lvl="0" indent="0" algn="l" rtl="0">
              <a:lnSpc>
                <a:spcPct val="100000"/>
              </a:lnSpc>
              <a:spcBef>
                <a:spcPts val="0"/>
              </a:spcBef>
              <a:spcAft>
                <a:spcPts val="0"/>
              </a:spcAft>
              <a:buSzPts val="1100"/>
              <a:buNone/>
            </a:pPr>
            <a:r>
              <a:rPr lang="en"/>
              <a:t>If you would like to include more detail in your presentation about the research supporting SEL, see CASEL’s other foundational presentation </a:t>
            </a:r>
            <a:r>
              <a:rPr lang="en" i="1"/>
              <a:t>The Case for SEL</a:t>
            </a:r>
            <a:r>
              <a:rPr lang="en"/>
              <a:t>, </a:t>
            </a:r>
            <a:r>
              <a:rPr lang="en" u="sng">
                <a:solidFill>
                  <a:schemeClr val="hlink"/>
                </a:solidFill>
                <a:hlinkClick r:id="rId3"/>
              </a:rPr>
              <a:t>https://schoolguide.casel.org/resource/the-case-for-sel/</a:t>
            </a:r>
            <a:r>
              <a:rPr lang="en"/>
              <a:t> </a:t>
            </a:r>
            <a:endParaRPr/>
          </a:p>
        </p:txBody>
      </p:sp>
      <p:sp>
        <p:nvSpPr>
          <p:cNvPr id="184" name="Google Shape;184;gd593a72420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Text">
  <p:cSld name="Picture with Text">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ITLE and LOGO">
  <p:cSld name="Blank-slide">
    <p:spTree>
      <p:nvGrpSpPr>
        <p:cNvPr id="1" name="Shape 84"/>
        <p:cNvGrpSpPr/>
        <p:nvPr/>
      </p:nvGrpSpPr>
      <p:grpSpPr>
        <a:xfrm>
          <a:off x="0" y="0"/>
          <a:ext cx="0" cy="0"/>
          <a:chOff x="0" y="0"/>
          <a:chExt cx="0" cy="0"/>
        </a:xfrm>
      </p:grpSpPr>
      <p:sp>
        <p:nvSpPr>
          <p:cNvPr id="85" name="Google Shape;85;p11"/>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1"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7" name="Google Shape;87;p11"/>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8"/>
        <p:cNvGrpSpPr/>
        <p:nvPr/>
      </p:nvGrpSpPr>
      <p:grpSpPr>
        <a:xfrm>
          <a:off x="0" y="0"/>
          <a:ext cx="0" cy="0"/>
          <a:chOff x="0" y="0"/>
          <a:chExt cx="0" cy="0"/>
        </a:xfrm>
      </p:grpSpPr>
      <p:pic>
        <p:nvPicPr>
          <p:cNvPr id="89" name="Google Shape;89;p12"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0" name="Google Shape;90;p12"/>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13"/>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ool Guide middle 1 1 1">
  <p:cSld name="School Guide middle 1 1 1">
    <p:spTree>
      <p:nvGrpSpPr>
        <p:cNvPr id="1" name="Shape 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Gray bar no logo">
  <p:cSld name="Gray bar no logo">
    <p:spTree>
      <p:nvGrpSpPr>
        <p:cNvPr id="1" name="Shape 99"/>
        <p:cNvGrpSpPr/>
        <p:nvPr/>
      </p:nvGrpSpPr>
      <p:grpSpPr>
        <a:xfrm>
          <a:off x="0" y="0"/>
          <a:ext cx="0" cy="0"/>
          <a:chOff x="0" y="0"/>
          <a:chExt cx="0" cy="0"/>
        </a:xfrm>
      </p:grpSpPr>
      <p:sp>
        <p:nvSpPr>
          <p:cNvPr id="100" name="Google Shape;100;p16"/>
          <p:cNvSpPr txBox="1">
            <a:spLocks noGrp="1"/>
          </p:cNvSpPr>
          <p:nvPr>
            <p:ph type="sldNum" idx="12"/>
          </p:nvPr>
        </p:nvSpPr>
        <p:spPr>
          <a:xfrm>
            <a:off x="8710613" y="4886326"/>
            <a:ext cx="866700" cy="951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1" name="Google Shape;101;p16"/>
          <p:cNvPicPr preferRelativeResize="0"/>
          <p:nvPr/>
        </p:nvPicPr>
        <p:blipFill rotWithShape="1">
          <a:blip r:embed="rId2">
            <a:alphaModFix/>
          </a:blip>
          <a:srcRect/>
          <a:stretch/>
        </p:blipFill>
        <p:spPr>
          <a:xfrm>
            <a:off x="0" y="0"/>
            <a:ext cx="2616589"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chool Guide middle 1 1">
  <p:cSld name="2_DARK MIDDLE_1_1">
    <p:spTree>
      <p:nvGrpSpPr>
        <p:cNvPr id="1" name="Shape 102"/>
        <p:cNvGrpSpPr/>
        <p:nvPr/>
      </p:nvGrpSpPr>
      <p:grpSpPr>
        <a:xfrm>
          <a:off x="0" y="0"/>
          <a:ext cx="0" cy="0"/>
          <a:chOff x="0" y="0"/>
          <a:chExt cx="0" cy="0"/>
        </a:xfrm>
      </p:grpSpPr>
      <p:sp>
        <p:nvSpPr>
          <p:cNvPr id="103" name="Google Shape;103;p17"/>
          <p:cNvSpPr/>
          <p:nvPr/>
        </p:nvSpPr>
        <p:spPr>
          <a:xfrm>
            <a:off x="0" y="0"/>
            <a:ext cx="9144000" cy="4232700"/>
          </a:xfrm>
          <a:prstGeom prst="rect">
            <a:avLst/>
          </a:prstGeom>
          <a:solidFill>
            <a:schemeClr val="lt2"/>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104" name="Google Shape;104;p17"/>
          <p:cNvCxnSpPr/>
          <p:nvPr/>
        </p:nvCxnSpPr>
        <p:spPr>
          <a:xfrm rot="10800000" flipH="1">
            <a:off x="7777688" y="858028"/>
            <a:ext cx="1366200" cy="4800"/>
          </a:xfrm>
          <a:prstGeom prst="straightConnector1">
            <a:avLst/>
          </a:prstGeom>
          <a:noFill/>
          <a:ln w="228600" cap="flat" cmpd="sng">
            <a:solidFill>
              <a:schemeClr val="accent2"/>
            </a:solidFill>
            <a:prstDash val="solid"/>
            <a:round/>
            <a:headEnd type="none" w="med" len="med"/>
            <a:tailEnd type="none" w="med" len="med"/>
          </a:ln>
        </p:spPr>
      </p:cxnSp>
      <p:pic>
        <p:nvPicPr>
          <p:cNvPr id="105" name="Google Shape;105;p17"/>
          <p:cNvPicPr preferRelativeResize="0"/>
          <p:nvPr/>
        </p:nvPicPr>
        <p:blipFill rotWithShape="1">
          <a:blip r:embed="rId2">
            <a:alphaModFix/>
          </a:blip>
          <a:srcRect r="78156" b="11971"/>
          <a:stretch/>
        </p:blipFill>
        <p:spPr>
          <a:xfrm>
            <a:off x="165581" y="4237734"/>
            <a:ext cx="762564" cy="8917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OGO">
  <p:cSld name="TITLE and LOGO">
    <p:spTree>
      <p:nvGrpSpPr>
        <p:cNvPr id="1" name="Shape 106"/>
        <p:cNvGrpSpPr/>
        <p:nvPr/>
      </p:nvGrpSpPr>
      <p:grpSpPr>
        <a:xfrm>
          <a:off x="0" y="0"/>
          <a:ext cx="0" cy="0"/>
          <a:chOff x="0" y="0"/>
          <a:chExt cx="0" cy="0"/>
        </a:xfrm>
      </p:grpSpPr>
      <p:cxnSp>
        <p:nvCxnSpPr>
          <p:cNvPr id="107" name="Google Shape;107;p18"/>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pic>
        <p:nvPicPr>
          <p:cNvPr id="108" name="Google Shape;108;p18"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09" name="Google Shape;109;p18"/>
          <p:cNvSpPr txBox="1">
            <a:spLocks noGrp="1"/>
          </p:cNvSpPr>
          <p:nvPr>
            <p:ph type="title"/>
          </p:nvPr>
        </p:nvSpPr>
        <p:spPr>
          <a:xfrm>
            <a:off x="438150" y="285705"/>
            <a:ext cx="2724300" cy="502200"/>
          </a:xfrm>
          <a:prstGeom prst="rect">
            <a:avLst/>
          </a:prstGeom>
          <a:noFill/>
          <a:ln>
            <a:noFill/>
          </a:ln>
        </p:spPr>
        <p:txBody>
          <a:bodyPr spcFirstLastPara="1" wrap="square" lIns="41900" tIns="41900" rIns="41900" bIns="41900" anchor="t" anchorCtr="0">
            <a:noAutofit/>
          </a:bodyPr>
          <a:lstStyle>
            <a:lvl1pPr marR="0" lvl="0" algn="l" rtl="0">
              <a:lnSpc>
                <a:spcPct val="90000"/>
              </a:lnSpc>
              <a:spcBef>
                <a:spcPts val="0"/>
              </a:spcBef>
              <a:spcAft>
                <a:spcPts val="0"/>
              </a:spcAft>
              <a:buClr>
                <a:srgbClr val="000000"/>
              </a:buClr>
              <a:buSzPts val="600"/>
              <a:buFont typeface="Arial"/>
              <a:buNone/>
              <a:defRPr sz="210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2pPr>
            <a:lvl3pPr marR="0" lvl="2"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3pPr>
            <a:lvl4pPr marR="0" lvl="3"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4pPr>
            <a:lvl5pPr marR="0" lvl="4"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5pPr>
            <a:lvl6pPr marR="0" lvl="5"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6pPr>
            <a:lvl7pPr marR="0" lvl="6"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7pPr>
            <a:lvl8pPr marR="0" lvl="7"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8pPr>
            <a:lvl9pPr marR="0" lvl="8"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9pPr>
          </a:lstStyle>
          <a:p>
            <a:endParaRPr/>
          </a:p>
        </p:txBody>
      </p:sp>
      <p:sp>
        <p:nvSpPr>
          <p:cNvPr id="110" name="Google Shape;110;p18"/>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ARK MIDDLE">
  <p:cSld name="1_DARK MIDDLE">
    <p:spTree>
      <p:nvGrpSpPr>
        <p:cNvPr id="1" name="Shape 111"/>
        <p:cNvGrpSpPr/>
        <p:nvPr/>
      </p:nvGrpSpPr>
      <p:grpSpPr>
        <a:xfrm>
          <a:off x="0" y="0"/>
          <a:ext cx="0" cy="0"/>
          <a:chOff x="0" y="0"/>
          <a:chExt cx="0" cy="0"/>
        </a:xfrm>
      </p:grpSpPr>
      <p:sp>
        <p:nvSpPr>
          <p:cNvPr id="112" name="Google Shape;112;p19"/>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3" name="Google Shape;113;p19"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14" name="Google Shape;114;p19"/>
          <p:cNvSpPr txBox="1">
            <a:spLocks noGrp="1"/>
          </p:cNvSpPr>
          <p:nvPr>
            <p:ph type="body" idx="1"/>
          </p:nvPr>
        </p:nvSpPr>
        <p:spPr>
          <a:xfrm>
            <a:off x="838200" y="1971675"/>
            <a:ext cx="7696200" cy="942900"/>
          </a:xfrm>
          <a:prstGeom prst="rect">
            <a:avLst/>
          </a:prstGeom>
          <a:noFill/>
          <a:ln>
            <a:noFill/>
          </a:ln>
        </p:spPr>
        <p:txBody>
          <a:bodyPr spcFirstLastPara="1" wrap="square" lIns="41900" tIns="20950" rIns="41900" bIns="20950" anchor="t" anchorCtr="0">
            <a:noAutofit/>
          </a:bodyPr>
          <a:lstStyle>
            <a:lvl1pPr marL="457200" marR="0" lvl="0" indent="-228600" algn="ctr" rtl="0">
              <a:lnSpc>
                <a:spcPct val="90000"/>
              </a:lnSpc>
              <a:spcBef>
                <a:spcPts val="900"/>
              </a:spcBef>
              <a:spcAft>
                <a:spcPts val="0"/>
              </a:spcAft>
              <a:buClr>
                <a:schemeClr val="lt2"/>
              </a:buClr>
              <a:buSzPts val="2600"/>
              <a:buFont typeface="Arial"/>
              <a:buNone/>
              <a:defRPr sz="2600" b="0" i="0" u="none" strike="noStrike" cap="none">
                <a:solidFill>
                  <a:schemeClr val="lt2"/>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ARK MIDDLE">
  <p:cSld name="DARK MIDDLE">
    <p:spTree>
      <p:nvGrpSpPr>
        <p:cNvPr id="1" name="Shape 115"/>
        <p:cNvGrpSpPr/>
        <p:nvPr/>
      </p:nvGrpSpPr>
      <p:grpSpPr>
        <a:xfrm>
          <a:off x="0" y="0"/>
          <a:ext cx="0" cy="0"/>
          <a:chOff x="0" y="0"/>
          <a:chExt cx="0" cy="0"/>
        </a:xfrm>
      </p:grpSpPr>
      <p:sp>
        <p:nvSpPr>
          <p:cNvPr id="116" name="Google Shape;116;p20"/>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7" name="Google Shape;117;p20"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ext heavy">
    <p:spTree>
      <p:nvGrpSpPr>
        <p:cNvPr id="1" name="Shape 7"/>
        <p:cNvGrpSpPr/>
        <p:nvPr/>
      </p:nvGrpSpPr>
      <p:grpSpPr>
        <a:xfrm>
          <a:off x="0" y="0"/>
          <a:ext cx="0" cy="0"/>
          <a:chOff x="0" y="0"/>
          <a:chExt cx="0" cy="0"/>
        </a:xfrm>
      </p:grpSpPr>
      <p:pic>
        <p:nvPicPr>
          <p:cNvPr id="8" name="Google Shape;8;p3"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 name="Google Shape;9;p3"/>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10" name="Google Shape;10;p3"/>
          <p:cNvSpPr txBox="1">
            <a:spLocks noGrp="1"/>
          </p:cNvSpPr>
          <p:nvPr>
            <p:ph type="body" idx="1"/>
          </p:nvPr>
        </p:nvSpPr>
        <p:spPr>
          <a:xfrm>
            <a:off x="316392" y="310358"/>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1"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a:spLocks noGrp="1"/>
          </p:cNvSpPr>
          <p:nvPr>
            <p:ph type="body" idx="2"/>
          </p:nvPr>
        </p:nvSpPr>
        <p:spPr>
          <a:xfrm>
            <a:off x="301735" y="695326"/>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500"/>
              <a:buFont typeface="Arial"/>
              <a:buNone/>
              <a:defRPr sz="25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14" name="Google Shape;14;p4"/>
          <p:cNvSpPr/>
          <p:nvPr/>
        </p:nvSpPr>
        <p:spPr>
          <a:xfrm>
            <a:off x="-25" y="0"/>
            <a:ext cx="9144000" cy="33015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
          <p:cNvSpPr txBox="1">
            <a:spLocks noGrp="1"/>
          </p:cNvSpPr>
          <p:nvPr>
            <p:ph type="ctrTitle"/>
          </p:nvPr>
        </p:nvSpPr>
        <p:spPr>
          <a:xfrm>
            <a:off x="965944" y="1750767"/>
            <a:ext cx="7138500" cy="1069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Clr>
                <a:srgbClr val="FFFFFF"/>
              </a:buClr>
              <a:buSzPts val="3600"/>
              <a:buFont typeface="Arial"/>
              <a:buNone/>
              <a:defRPr sz="3600">
                <a:solidFill>
                  <a:srgbClr val="FFFFFF"/>
                </a:solidFill>
              </a:defRPr>
            </a:lvl2pPr>
            <a:lvl3pPr lvl="2">
              <a:spcBef>
                <a:spcPts val="0"/>
              </a:spcBef>
              <a:spcAft>
                <a:spcPts val="0"/>
              </a:spcAft>
              <a:buClr>
                <a:srgbClr val="FFFFFF"/>
              </a:buClr>
              <a:buSzPts val="3600"/>
              <a:buFont typeface="Arial"/>
              <a:buNone/>
              <a:defRPr sz="3600">
                <a:solidFill>
                  <a:srgbClr val="FFFFFF"/>
                </a:solidFill>
              </a:defRPr>
            </a:lvl3pPr>
            <a:lvl4pPr lvl="3">
              <a:spcBef>
                <a:spcPts val="0"/>
              </a:spcBef>
              <a:spcAft>
                <a:spcPts val="0"/>
              </a:spcAft>
              <a:buClr>
                <a:srgbClr val="FFFFFF"/>
              </a:buClr>
              <a:buSzPts val="3600"/>
              <a:buFont typeface="Arial"/>
              <a:buNone/>
              <a:defRPr sz="3600">
                <a:solidFill>
                  <a:srgbClr val="FFFFFF"/>
                </a:solidFill>
              </a:defRPr>
            </a:lvl4pPr>
            <a:lvl5pPr lvl="4">
              <a:spcBef>
                <a:spcPts val="0"/>
              </a:spcBef>
              <a:spcAft>
                <a:spcPts val="0"/>
              </a:spcAft>
              <a:buClr>
                <a:srgbClr val="FFFFFF"/>
              </a:buClr>
              <a:buSzPts val="3600"/>
              <a:buFont typeface="Arial"/>
              <a:buNone/>
              <a:defRPr sz="3600">
                <a:solidFill>
                  <a:srgbClr val="FFFFFF"/>
                </a:solidFill>
              </a:defRPr>
            </a:lvl5pPr>
            <a:lvl6pPr lvl="5">
              <a:spcBef>
                <a:spcPts val="0"/>
              </a:spcBef>
              <a:spcAft>
                <a:spcPts val="0"/>
              </a:spcAft>
              <a:buClr>
                <a:srgbClr val="FFFFFF"/>
              </a:buClr>
              <a:buSzPts val="3600"/>
              <a:buFont typeface="Arial"/>
              <a:buNone/>
              <a:defRPr sz="3600">
                <a:solidFill>
                  <a:srgbClr val="FFFFFF"/>
                </a:solidFill>
              </a:defRPr>
            </a:lvl6pPr>
            <a:lvl7pPr lvl="6">
              <a:spcBef>
                <a:spcPts val="0"/>
              </a:spcBef>
              <a:spcAft>
                <a:spcPts val="0"/>
              </a:spcAft>
              <a:buClr>
                <a:srgbClr val="FFFFFF"/>
              </a:buClr>
              <a:buSzPts val="3600"/>
              <a:buFont typeface="Arial"/>
              <a:buNone/>
              <a:defRPr sz="3600">
                <a:solidFill>
                  <a:srgbClr val="FFFFFF"/>
                </a:solidFill>
              </a:defRPr>
            </a:lvl7pPr>
            <a:lvl8pPr lvl="7">
              <a:spcBef>
                <a:spcPts val="0"/>
              </a:spcBef>
              <a:spcAft>
                <a:spcPts val="0"/>
              </a:spcAft>
              <a:buClr>
                <a:srgbClr val="FFFFFF"/>
              </a:buClr>
              <a:buSzPts val="3600"/>
              <a:buFont typeface="Arial"/>
              <a:buNone/>
              <a:defRPr sz="3600">
                <a:solidFill>
                  <a:srgbClr val="FFFFFF"/>
                </a:solidFill>
              </a:defRPr>
            </a:lvl8pPr>
            <a:lvl9pPr lvl="8">
              <a:spcBef>
                <a:spcPts val="0"/>
              </a:spcBef>
              <a:spcAft>
                <a:spcPts val="0"/>
              </a:spcAft>
              <a:buClr>
                <a:srgbClr val="FFFFFF"/>
              </a:buClr>
              <a:buSzPts val="3600"/>
              <a:buFont typeface="Arial"/>
              <a:buNone/>
              <a:defRPr sz="3600">
                <a:solidFill>
                  <a:srgbClr val="FFFFFF"/>
                </a:solidFill>
              </a:defRPr>
            </a:lvl9pPr>
          </a:lstStyle>
          <a:p>
            <a:endParaRPr/>
          </a:p>
        </p:txBody>
      </p:sp>
      <p:sp>
        <p:nvSpPr>
          <p:cNvPr id="16" name="Google Shape;16;p4"/>
          <p:cNvSpPr/>
          <p:nvPr/>
        </p:nvSpPr>
        <p:spPr>
          <a:xfrm>
            <a:off x="-25" y="3393332"/>
            <a:ext cx="9144000" cy="1750200"/>
          </a:xfrm>
          <a:prstGeom prst="rect">
            <a:avLst/>
          </a:prstGeom>
          <a:solidFill>
            <a:srgbClr val="E2E2E2"/>
          </a:solidFill>
          <a:ln w="9525" cap="flat" cmpd="sng">
            <a:solidFill>
              <a:srgbClr val="E2E2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
          <p:cNvSpPr/>
          <p:nvPr/>
        </p:nvSpPr>
        <p:spPr>
          <a:xfrm>
            <a:off x="884255" y="1617044"/>
            <a:ext cx="7395600" cy="288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18;p4" descr="CASEL"/>
          <p:cNvPicPr preferRelativeResize="0"/>
          <p:nvPr/>
        </p:nvPicPr>
        <p:blipFill rotWithShape="1">
          <a:blip r:embed="rId2">
            <a:alphaModFix/>
          </a:blip>
          <a:srcRect/>
          <a:stretch/>
        </p:blipFill>
        <p:spPr>
          <a:xfrm>
            <a:off x="7371770" y="3609473"/>
            <a:ext cx="732701" cy="732701"/>
          </a:xfrm>
          <a:prstGeom prst="rect">
            <a:avLst/>
          </a:prstGeom>
          <a:noFill/>
          <a:ln>
            <a:noFill/>
          </a:ln>
        </p:spPr>
      </p:pic>
      <p:sp>
        <p:nvSpPr>
          <p:cNvPr id="19" name="Google Shape;19;p4"/>
          <p:cNvSpPr txBox="1">
            <a:spLocks noGrp="1"/>
          </p:cNvSpPr>
          <p:nvPr>
            <p:ph type="body" idx="1"/>
          </p:nvPr>
        </p:nvSpPr>
        <p:spPr>
          <a:xfrm>
            <a:off x="1241425" y="1954213"/>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body" idx="2"/>
          </p:nvPr>
        </p:nvSpPr>
        <p:spPr>
          <a:xfrm>
            <a:off x="1241425" y="3023648"/>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20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body" idx="3"/>
          </p:nvPr>
        </p:nvSpPr>
        <p:spPr>
          <a:xfrm>
            <a:off x="1241425" y="3690893"/>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500" b="0" i="1"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Text heavy 2">
    <p:spTree>
      <p:nvGrpSpPr>
        <p:cNvPr id="1" name="Shape 22"/>
        <p:cNvGrpSpPr/>
        <p:nvPr/>
      </p:nvGrpSpPr>
      <p:grpSpPr>
        <a:xfrm>
          <a:off x="0" y="0"/>
          <a:ext cx="0" cy="0"/>
          <a:chOff x="0" y="0"/>
          <a:chExt cx="0" cy="0"/>
        </a:xfrm>
      </p:grpSpPr>
      <p:sp>
        <p:nvSpPr>
          <p:cNvPr id="23" name="Google Shape;23;p5"/>
          <p:cNvSpPr/>
          <p:nvPr/>
        </p:nvSpPr>
        <p:spPr>
          <a:xfrm>
            <a:off x="-25" y="0"/>
            <a:ext cx="9144000" cy="4351800"/>
          </a:xfrm>
          <a:prstGeom prst="rect">
            <a:avLst/>
          </a:prstGeom>
          <a:solidFill>
            <a:srgbClr val="E2E2E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 name="Google Shape;24;p5"/>
          <p:cNvCxnSpPr/>
          <p:nvPr/>
        </p:nvCxnSpPr>
        <p:spPr>
          <a:xfrm>
            <a:off x="3625704" y="699266"/>
            <a:ext cx="0" cy="3261000"/>
          </a:xfrm>
          <a:prstGeom prst="straightConnector1">
            <a:avLst/>
          </a:prstGeom>
          <a:noFill/>
          <a:ln w="9525" cap="flat" cmpd="sng">
            <a:solidFill>
              <a:srgbClr val="BFBFBF"/>
            </a:solidFill>
            <a:prstDash val="solid"/>
            <a:miter lim="800000"/>
            <a:headEnd type="none" w="sm" len="sm"/>
            <a:tailEnd type="none" w="sm" len="sm"/>
          </a:ln>
        </p:spPr>
      </p:cxnSp>
      <p:pic>
        <p:nvPicPr>
          <p:cNvPr id="25" name="Google Shape;25;p5" descr="CASEL"/>
          <p:cNvPicPr preferRelativeResize="0"/>
          <p:nvPr/>
        </p:nvPicPr>
        <p:blipFill rotWithShape="1">
          <a:blip r:embed="rId2">
            <a:alphaModFix/>
          </a:blip>
          <a:srcRect/>
          <a:stretch/>
        </p:blipFill>
        <p:spPr>
          <a:xfrm>
            <a:off x="229516" y="4459671"/>
            <a:ext cx="479457" cy="479457"/>
          </a:xfrm>
          <a:prstGeom prst="rect">
            <a:avLst/>
          </a:prstGeom>
          <a:noFill/>
          <a:ln>
            <a:noFill/>
          </a:ln>
        </p:spPr>
      </p:pic>
      <p:sp>
        <p:nvSpPr>
          <p:cNvPr id="26" name="Google Shape;26;p5"/>
          <p:cNvSpPr txBox="1"/>
          <p:nvPr/>
        </p:nvSpPr>
        <p:spPr>
          <a:xfrm>
            <a:off x="754910" y="4572915"/>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27" name="Google Shape;27;p5"/>
          <p:cNvSpPr txBox="1">
            <a:spLocks noGrp="1"/>
          </p:cNvSpPr>
          <p:nvPr>
            <p:ph type="body" idx="1"/>
          </p:nvPr>
        </p:nvSpPr>
        <p:spPr>
          <a:xfrm>
            <a:off x="165350" y="1559771"/>
            <a:ext cx="316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0"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2"/>
          </p:nvPr>
        </p:nvSpPr>
        <p:spPr>
          <a:xfrm>
            <a:off x="5178070" y="185987"/>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3"/>
          </p:nvPr>
        </p:nvSpPr>
        <p:spPr>
          <a:xfrm>
            <a:off x="5178063" y="771812"/>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4"/>
          </p:nvPr>
        </p:nvSpPr>
        <p:spPr>
          <a:xfrm>
            <a:off x="5178070" y="1647080"/>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5"/>
          </p:nvPr>
        </p:nvSpPr>
        <p:spPr>
          <a:xfrm>
            <a:off x="5178063" y="2232905"/>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6"/>
          </p:nvPr>
        </p:nvSpPr>
        <p:spPr>
          <a:xfrm>
            <a:off x="5178070" y="3059161"/>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7"/>
          </p:nvPr>
        </p:nvSpPr>
        <p:spPr>
          <a:xfrm>
            <a:off x="5178063" y="3644986"/>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ext - sections">
    <p:spTree>
      <p:nvGrpSpPr>
        <p:cNvPr id="1" name="Shape 34"/>
        <p:cNvGrpSpPr/>
        <p:nvPr/>
      </p:nvGrpSpPr>
      <p:grpSpPr>
        <a:xfrm>
          <a:off x="0" y="0"/>
          <a:ext cx="0" cy="0"/>
          <a:chOff x="0" y="0"/>
          <a:chExt cx="0" cy="0"/>
        </a:xfrm>
      </p:grpSpPr>
      <p:sp>
        <p:nvSpPr>
          <p:cNvPr id="35" name="Google Shape;35;p6"/>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36" name="Google Shape;36;p6"/>
          <p:cNvSpPr/>
          <p:nvPr/>
        </p:nvSpPr>
        <p:spPr>
          <a:xfrm>
            <a:off x="1059767"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7" name="Google Shape;37;p6"/>
          <p:cNvSpPr/>
          <p:nvPr/>
        </p:nvSpPr>
        <p:spPr>
          <a:xfrm>
            <a:off x="3437463" y="1206497"/>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8" name="Google Shape;38;p6"/>
          <p:cNvSpPr/>
          <p:nvPr/>
        </p:nvSpPr>
        <p:spPr>
          <a:xfrm>
            <a:off x="5901125"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39" name="Google Shape;39;p6"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40" name="Google Shape;40;p6"/>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41" name="Google Shape;41;p6"/>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2"/>
          </p:nvPr>
        </p:nvSpPr>
        <p:spPr>
          <a:xfrm>
            <a:off x="1116870"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3"/>
          </p:nvPr>
        </p:nvSpPr>
        <p:spPr>
          <a:xfrm>
            <a:off x="1116863"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4"/>
          </p:nvPr>
        </p:nvSpPr>
        <p:spPr>
          <a:xfrm>
            <a:off x="3511447"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5"/>
          </p:nvPr>
        </p:nvSpPr>
        <p:spPr>
          <a:xfrm>
            <a:off x="3511440"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6"/>
          </p:nvPr>
        </p:nvSpPr>
        <p:spPr>
          <a:xfrm>
            <a:off x="5964922"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body" idx="7"/>
          </p:nvPr>
        </p:nvSpPr>
        <p:spPr>
          <a:xfrm>
            <a:off x="5964915"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ext + Photo">
    <p:spTree>
      <p:nvGrpSpPr>
        <p:cNvPr id="1" name="Shape 48"/>
        <p:cNvGrpSpPr/>
        <p:nvPr/>
      </p:nvGrpSpPr>
      <p:grpSpPr>
        <a:xfrm>
          <a:off x="0" y="0"/>
          <a:ext cx="0" cy="0"/>
          <a:chOff x="0" y="0"/>
          <a:chExt cx="0" cy="0"/>
        </a:xfrm>
      </p:grpSpPr>
      <p:sp>
        <p:nvSpPr>
          <p:cNvPr id="49" name="Google Shape;49;p7"/>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0" name="Google Shape;50;p7"/>
          <p:cNvSpPr/>
          <p:nvPr/>
        </p:nvSpPr>
        <p:spPr>
          <a:xfrm>
            <a:off x="4699591" y="940197"/>
            <a:ext cx="4130400" cy="38940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51" name="Google Shape;51;p7"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52" name="Google Shape;52;p7"/>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53" name="Google Shape;53;p7"/>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a:spLocks noGrp="1"/>
          </p:cNvSpPr>
          <p:nvPr>
            <p:ph type="pic" idx="2"/>
          </p:nvPr>
        </p:nvSpPr>
        <p:spPr>
          <a:xfrm>
            <a:off x="613278" y="1514338"/>
            <a:ext cx="3540000" cy="2593500"/>
          </a:xfrm>
          <a:prstGeom prst="rect">
            <a:avLst/>
          </a:prstGeom>
          <a:noFill/>
          <a:ln w="12700"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body" idx="3"/>
          </p:nvPr>
        </p:nvSpPr>
        <p:spPr>
          <a:xfrm>
            <a:off x="4870156" y="1207883"/>
            <a:ext cx="35826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Process">
    <p:spTree>
      <p:nvGrpSpPr>
        <p:cNvPr id="1" name="Shape 56"/>
        <p:cNvGrpSpPr/>
        <p:nvPr/>
      </p:nvGrpSpPr>
      <p:grpSpPr>
        <a:xfrm>
          <a:off x="0" y="0"/>
          <a:ext cx="0" cy="0"/>
          <a:chOff x="0" y="0"/>
          <a:chExt cx="0" cy="0"/>
        </a:xfrm>
      </p:grpSpPr>
      <p:grpSp>
        <p:nvGrpSpPr>
          <p:cNvPr id="57" name="Google Shape;57;p8"/>
          <p:cNvGrpSpPr/>
          <p:nvPr/>
        </p:nvGrpSpPr>
        <p:grpSpPr>
          <a:xfrm>
            <a:off x="911229" y="1343943"/>
            <a:ext cx="7318389" cy="1065879"/>
            <a:chOff x="1235079" y="2162014"/>
            <a:chExt cx="9557776" cy="1825448"/>
          </a:xfrm>
        </p:grpSpPr>
        <p:sp>
          <p:nvSpPr>
            <p:cNvPr id="58" name="Google Shape;58;p8"/>
            <p:cNvSpPr/>
            <p:nvPr/>
          </p:nvSpPr>
          <p:spPr>
            <a:xfrm>
              <a:off x="1235079" y="2162014"/>
              <a:ext cx="2132979" cy="182107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9" name="Google Shape;59;p8"/>
            <p:cNvSpPr/>
            <p:nvPr/>
          </p:nvSpPr>
          <p:spPr>
            <a:xfrm rot="10800000">
              <a:off x="9024025" y="2166391"/>
              <a:ext cx="1768830" cy="1821071"/>
            </a:xfrm>
            <a:custGeom>
              <a:avLst/>
              <a:gdLst/>
              <a:ahLst/>
              <a:cxnLst/>
              <a:rect l="l" t="t" r="r" b="b"/>
              <a:pathLst>
                <a:path w="2093290" h="2093185" extrusionOk="0">
                  <a:moveTo>
                    <a:pt x="2090729" y="1151539"/>
                  </a:moveTo>
                  <a:cubicBezTo>
                    <a:pt x="2089926" y="1492983"/>
                    <a:pt x="2093988" y="1751741"/>
                    <a:pt x="2093185" y="2093185"/>
                  </a:cubicBezTo>
                  <a:lnTo>
                    <a:pt x="0" y="2093185"/>
                  </a:lnTo>
                  <a:lnTo>
                    <a:pt x="0" y="0"/>
                  </a:lnTo>
                  <a:lnTo>
                    <a:pt x="2093185" y="0"/>
                  </a:lnTo>
                  <a:cubicBezTo>
                    <a:pt x="2091809" y="169555"/>
                    <a:pt x="2092759" y="914629"/>
                    <a:pt x="2090748" y="915274"/>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grpSp>
      <p:sp>
        <p:nvSpPr>
          <p:cNvPr id="60" name="Google Shape;60;p8"/>
          <p:cNvSpPr txBox="1">
            <a:spLocks noGrp="1"/>
          </p:cNvSpPr>
          <p:nvPr>
            <p:ph type="body" idx="1"/>
          </p:nvPr>
        </p:nvSpPr>
        <p:spPr>
          <a:xfrm>
            <a:off x="210067" y="336618"/>
            <a:ext cx="790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1" name="Google Shape;61;p8"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62" name="Google Shape;62;p8"/>
          <p:cNvSpPr txBox="1"/>
          <p:nvPr/>
        </p:nvSpPr>
        <p:spPr>
          <a:xfrm>
            <a:off x="661721" y="4629453"/>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63" name="Google Shape;63;p8"/>
          <p:cNvSpPr/>
          <p:nvPr/>
        </p:nvSpPr>
        <p:spPr>
          <a:xfrm>
            <a:off x="2916154" y="1360564"/>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4" name="Google Shape;64;p8"/>
          <p:cNvSpPr/>
          <p:nvPr/>
        </p:nvSpPr>
        <p:spPr>
          <a:xfrm>
            <a:off x="4868547" y="1343865"/>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5" name="Google Shape;65;p8"/>
          <p:cNvSpPr txBox="1">
            <a:spLocks noGrp="1"/>
          </p:cNvSpPr>
          <p:nvPr>
            <p:ph type="body" idx="2"/>
          </p:nvPr>
        </p:nvSpPr>
        <p:spPr>
          <a:xfrm>
            <a:off x="369349" y="264954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body" idx="3"/>
          </p:nvPr>
        </p:nvSpPr>
        <p:spPr>
          <a:xfrm>
            <a:off x="369342" y="323536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body" idx="4"/>
          </p:nvPr>
        </p:nvSpPr>
        <p:spPr>
          <a:xfrm>
            <a:off x="2499405" y="267660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body" idx="5"/>
          </p:nvPr>
        </p:nvSpPr>
        <p:spPr>
          <a:xfrm>
            <a:off x="2499398" y="326243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8"/>
          <p:cNvSpPr txBox="1">
            <a:spLocks noGrp="1"/>
          </p:cNvSpPr>
          <p:nvPr>
            <p:ph type="body" idx="6"/>
          </p:nvPr>
        </p:nvSpPr>
        <p:spPr>
          <a:xfrm>
            <a:off x="4629447"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8"/>
          <p:cNvSpPr txBox="1">
            <a:spLocks noGrp="1"/>
          </p:cNvSpPr>
          <p:nvPr>
            <p:ph type="body" idx="7"/>
          </p:nvPr>
        </p:nvSpPr>
        <p:spPr>
          <a:xfrm>
            <a:off x="4629440"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8"/>
          <p:cNvSpPr txBox="1">
            <a:spLocks noGrp="1"/>
          </p:cNvSpPr>
          <p:nvPr>
            <p:ph type="body" idx="8"/>
          </p:nvPr>
        </p:nvSpPr>
        <p:spPr>
          <a:xfrm>
            <a:off x="6704083"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8"/>
          <p:cNvSpPr txBox="1">
            <a:spLocks noGrp="1"/>
          </p:cNvSpPr>
          <p:nvPr>
            <p:ph type="body" idx="9"/>
          </p:nvPr>
        </p:nvSpPr>
        <p:spPr>
          <a:xfrm>
            <a:off x="6704076"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
        <p:cNvGrpSpPr/>
        <p:nvPr/>
      </p:nvGrpSpPr>
      <p:grpSpPr>
        <a:xfrm>
          <a:off x="0" y="0"/>
          <a:ext cx="0" cy="0"/>
          <a:chOff x="0" y="0"/>
          <a:chExt cx="0" cy="0"/>
        </a:xfrm>
      </p:grpSpPr>
      <p:sp>
        <p:nvSpPr>
          <p:cNvPr id="74" name="Google Shape;74;p9"/>
          <p:cNvSpPr/>
          <p:nvPr/>
        </p:nvSpPr>
        <p:spPr>
          <a:xfrm>
            <a:off x="-25" y="1007302"/>
            <a:ext cx="9144000" cy="35010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9" descr="marco.png"/>
          <p:cNvPicPr preferRelativeResize="0"/>
          <p:nvPr/>
        </p:nvPicPr>
        <p:blipFill rotWithShape="1">
          <a:blip r:embed="rId2">
            <a:alphaModFix/>
          </a:blip>
          <a:srcRect/>
          <a:stretch/>
        </p:blipFill>
        <p:spPr>
          <a:xfrm>
            <a:off x="0" y="1007177"/>
            <a:ext cx="9144000" cy="3501023"/>
          </a:xfrm>
          <a:prstGeom prst="rect">
            <a:avLst/>
          </a:prstGeom>
          <a:noFill/>
          <a:ln>
            <a:noFill/>
          </a:ln>
        </p:spPr>
      </p:pic>
      <p:sp>
        <p:nvSpPr>
          <p:cNvPr id="76" name="Google Shape;76;p9"/>
          <p:cNvSpPr txBox="1">
            <a:spLocks noGrp="1"/>
          </p:cNvSpPr>
          <p:nvPr>
            <p:ph type="body" idx="1"/>
          </p:nvPr>
        </p:nvSpPr>
        <p:spPr>
          <a:xfrm>
            <a:off x="1006325" y="1568968"/>
            <a:ext cx="7131300" cy="2377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9"/>
          <p:cNvSpPr txBox="1"/>
          <p:nvPr/>
        </p:nvSpPr>
        <p:spPr>
          <a:xfrm>
            <a:off x="3593375" y="58632"/>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 sz="9600" b="0" i="0" u="none" strike="noStrike" cap="none">
                <a:solidFill>
                  <a:srgbClr val="7F7F7F"/>
                </a:solidFill>
                <a:latin typeface="Montserrat"/>
                <a:ea typeface="Montserrat"/>
                <a:cs typeface="Montserrat"/>
                <a:sym typeface="Montserrat"/>
              </a:rPr>
              <a:t>“</a:t>
            </a:r>
            <a:endParaRPr sz="9600" b="0" i="0" u="none" strike="noStrike" cap="none">
              <a:solidFill>
                <a:srgbClr val="7F7F7F"/>
              </a:solidFill>
              <a:latin typeface="Montserrat"/>
              <a:ea typeface="Montserrat"/>
              <a:cs typeface="Montserrat"/>
              <a:sym typeface="Montserrat"/>
            </a:endParaRPr>
          </a:p>
        </p:txBody>
      </p:sp>
      <p:pic>
        <p:nvPicPr>
          <p:cNvPr id="78" name="Google Shape;78;p9" descr="CASEL"/>
          <p:cNvPicPr preferRelativeResize="0"/>
          <p:nvPr/>
        </p:nvPicPr>
        <p:blipFill rotWithShape="1">
          <a:blip r:embed="rId3">
            <a:alphaModFix/>
          </a:blip>
          <a:srcRect/>
          <a:stretch/>
        </p:blipFill>
        <p:spPr>
          <a:xfrm>
            <a:off x="181664" y="4608501"/>
            <a:ext cx="389086" cy="38908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ransition">
  <p:cSld name="Section Transition">
    <p:spTree>
      <p:nvGrpSpPr>
        <p:cNvPr id="1" name="Shape 79"/>
        <p:cNvGrpSpPr/>
        <p:nvPr/>
      </p:nvGrpSpPr>
      <p:grpSpPr>
        <a:xfrm>
          <a:off x="0" y="0"/>
          <a:ext cx="0" cy="0"/>
          <a:chOff x="0" y="0"/>
          <a:chExt cx="0" cy="0"/>
        </a:xfrm>
      </p:grpSpPr>
      <p:pic>
        <p:nvPicPr>
          <p:cNvPr id="80" name="Google Shape;80;p10"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1" name="Google Shape;81;p10"/>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82" name="Google Shape;82;p10"/>
          <p:cNvSpPr>
            <a:spLocks noGrp="1"/>
          </p:cNvSpPr>
          <p:nvPr>
            <p:ph type="pic" idx="2"/>
          </p:nvPr>
        </p:nvSpPr>
        <p:spPr>
          <a:xfrm>
            <a:off x="0" y="0"/>
            <a:ext cx="9144000" cy="4306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807535" y="3233691"/>
            <a:ext cx="70665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4000"/>
              <a:buFont typeface="Arial"/>
              <a:buNone/>
              <a:defRPr sz="4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2550" y="0"/>
            <a:ext cx="9138906" cy="5143499"/>
          </a:xfrm>
          <a:prstGeom prst="rect">
            <a:avLst/>
          </a:prstGeom>
          <a:noFill/>
          <a:ln>
            <a:noFill/>
          </a:ln>
        </p:spPr>
      </p:pic>
      <p:sp>
        <p:nvSpPr>
          <p:cNvPr id="123" name="Google Shape;123;p21"/>
          <p:cNvSpPr txBox="1">
            <a:spLocks noGrp="1"/>
          </p:cNvSpPr>
          <p:nvPr>
            <p:ph type="subTitle" idx="1"/>
          </p:nvPr>
        </p:nvSpPr>
        <p:spPr>
          <a:xfrm>
            <a:off x="311700" y="2997050"/>
            <a:ext cx="8520600" cy="7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0076BE"/>
                </a:solidFill>
                <a:latin typeface="Calibri"/>
                <a:ea typeface="Calibri"/>
                <a:cs typeface="Calibri"/>
                <a:sym typeface="Calibri"/>
              </a:rPr>
              <a:t>An Introduction</a:t>
            </a:r>
            <a:endParaRPr sz="3600">
              <a:solidFill>
                <a:srgbClr val="0076BE"/>
              </a:solidFill>
              <a:latin typeface="Calibri"/>
              <a:ea typeface="Calibri"/>
              <a:cs typeface="Calibri"/>
              <a:sym typeface="Calibri"/>
            </a:endParaRPr>
          </a:p>
        </p:txBody>
      </p:sp>
      <p:sp>
        <p:nvSpPr>
          <p:cNvPr id="124" name="Google Shape;124;p21"/>
          <p:cNvSpPr txBox="1">
            <a:spLocks noGrp="1"/>
          </p:cNvSpPr>
          <p:nvPr>
            <p:ph type="ctrTitle"/>
          </p:nvPr>
        </p:nvSpPr>
        <p:spPr>
          <a:xfrm>
            <a:off x="903150" y="1863300"/>
            <a:ext cx="7337700" cy="141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900" b="1">
                <a:latin typeface="Calibri"/>
                <a:ea typeface="Calibri"/>
                <a:cs typeface="Calibri"/>
                <a:sym typeface="Calibri"/>
              </a:rPr>
              <a:t>Social and Emotional Learning</a:t>
            </a:r>
            <a:endParaRPr sz="3900" b="1">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01950" y="1176329"/>
            <a:ext cx="5622600" cy="3309000"/>
          </a:xfrm>
          <a:prstGeom prst="rect">
            <a:avLst/>
          </a:prstGeom>
          <a:noFill/>
          <a:ln>
            <a:noFill/>
          </a:ln>
        </p:spPr>
        <p:txBody>
          <a:bodyPr spcFirstLastPara="1" wrap="square" lIns="83800" tIns="670550" rIns="83800" bIns="41900" anchor="b" anchorCtr="0">
            <a:noAutofit/>
          </a:bodyPr>
          <a:lstStyle/>
          <a:p>
            <a:pPr marL="0" marR="0" lvl="0" indent="0" algn="l" rtl="0">
              <a:lnSpc>
                <a:spcPct val="90000"/>
              </a:lnSpc>
              <a:spcBef>
                <a:spcPts val="0"/>
              </a:spcBef>
              <a:spcAft>
                <a:spcPts val="0"/>
              </a:spcAft>
              <a:buSzPts val="600"/>
              <a:buNone/>
            </a:pPr>
            <a:endParaRPr sz="2800" b="1" dirty="0">
              <a:latin typeface="Calibri"/>
              <a:ea typeface="Calibri"/>
              <a:cs typeface="Calibri"/>
              <a:sym typeface="Calibri"/>
            </a:endParaRPr>
          </a:p>
          <a:p>
            <a:pPr marL="457200" lvl="0" indent="-361950" algn="l" rtl="0">
              <a:lnSpc>
                <a:spcPct val="115000"/>
              </a:lnSpc>
              <a:spcBef>
                <a:spcPts val="0"/>
              </a:spcBef>
              <a:spcAft>
                <a:spcPts val="0"/>
              </a:spcAft>
              <a:buClr>
                <a:srgbClr val="000000"/>
              </a:buClr>
              <a:buSzPts val="1500"/>
              <a:buFont typeface="Roboto"/>
              <a:buChar char="•"/>
            </a:pPr>
            <a:r>
              <a:rPr lang="en" sz="1500" dirty="0">
                <a:latin typeface="Calibri"/>
                <a:ea typeface="Calibri"/>
                <a:cs typeface="Calibri"/>
                <a:sym typeface="Calibri"/>
              </a:rPr>
              <a:t>SEL is relevant for </a:t>
            </a:r>
            <a:r>
              <a:rPr lang="en" sz="1500" i="1" u="sng" dirty="0">
                <a:latin typeface="Calibri"/>
                <a:ea typeface="Calibri"/>
                <a:cs typeface="Calibri"/>
                <a:sym typeface="Calibri"/>
              </a:rPr>
              <a:t>all students </a:t>
            </a:r>
            <a:r>
              <a:rPr lang="en" sz="1500" dirty="0">
                <a:latin typeface="Calibri"/>
                <a:ea typeface="Calibri"/>
                <a:cs typeface="Calibri"/>
                <a:sym typeface="Calibri"/>
              </a:rPr>
              <a:t>in </a:t>
            </a:r>
            <a:r>
              <a:rPr lang="en" sz="1500" i="1" u="sng" dirty="0">
                <a:latin typeface="Calibri"/>
                <a:ea typeface="Calibri"/>
                <a:cs typeface="Calibri"/>
                <a:sym typeface="Calibri"/>
              </a:rPr>
              <a:t>all schools </a:t>
            </a:r>
            <a:r>
              <a:rPr lang="en" sz="1500" dirty="0">
                <a:latin typeface="Calibri"/>
                <a:ea typeface="Calibri"/>
                <a:cs typeface="Calibri"/>
                <a:sym typeface="Calibri"/>
              </a:rPr>
              <a:t>and affirms diverse cultures and backgrounds.</a:t>
            </a:r>
            <a:endParaRPr sz="15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is a strategy for </a:t>
            </a:r>
            <a:r>
              <a:rPr lang="en" sz="1500" i="1" u="sng" dirty="0">
                <a:latin typeface="Calibri"/>
                <a:ea typeface="Calibri"/>
                <a:cs typeface="Calibri"/>
                <a:sym typeface="Calibri"/>
              </a:rPr>
              <a:t>systemic improvement </a:t>
            </a:r>
            <a:r>
              <a:rPr lang="en" sz="1500" dirty="0">
                <a:latin typeface="Calibri"/>
                <a:ea typeface="Calibri"/>
                <a:cs typeface="Calibri"/>
                <a:sym typeface="Calibri"/>
              </a:rPr>
              <a:t>and not just an intervention for at-risk students.</a:t>
            </a:r>
            <a:endParaRPr sz="15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is a way to uplift student voice and </a:t>
            </a:r>
            <a:r>
              <a:rPr lang="en" sz="1500" i="1" u="sng" dirty="0">
                <a:latin typeface="Calibri"/>
                <a:ea typeface="Calibri"/>
                <a:cs typeface="Calibri"/>
                <a:sym typeface="Calibri"/>
              </a:rPr>
              <a:t>promote agency </a:t>
            </a:r>
            <a:r>
              <a:rPr lang="en" sz="1500" dirty="0">
                <a:latin typeface="Calibri"/>
                <a:ea typeface="Calibri"/>
                <a:cs typeface="Calibri"/>
                <a:sym typeface="Calibri"/>
              </a:rPr>
              <a:t>and civic engagement.</a:t>
            </a:r>
            <a:endParaRPr sz="16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a:t>
            </a:r>
            <a:r>
              <a:rPr lang="en" sz="1500" i="1" u="sng" dirty="0">
                <a:latin typeface="Calibri"/>
                <a:ea typeface="Calibri"/>
                <a:cs typeface="Calibri"/>
                <a:sym typeface="Calibri"/>
              </a:rPr>
              <a:t>supports adults</a:t>
            </a:r>
            <a:r>
              <a:rPr lang="en" sz="1500" i="1" dirty="0">
                <a:latin typeface="Calibri"/>
                <a:ea typeface="Calibri"/>
                <a:cs typeface="Calibri"/>
                <a:sym typeface="Calibri"/>
              </a:rPr>
              <a:t> </a:t>
            </a:r>
            <a:r>
              <a:rPr lang="en" sz="1500" dirty="0">
                <a:latin typeface="Calibri"/>
                <a:ea typeface="Calibri"/>
                <a:cs typeface="Calibri"/>
                <a:sym typeface="Calibri"/>
              </a:rPr>
              <a:t>in strengthening practices that promote equity.</a:t>
            </a:r>
            <a:endParaRPr sz="1500" dirty="0">
              <a:latin typeface="Calibri"/>
              <a:ea typeface="Calibri"/>
              <a:cs typeface="Calibri"/>
              <a:sym typeface="Calibri"/>
            </a:endParaRPr>
          </a:p>
          <a:p>
            <a:pPr marL="457200" lvl="0" indent="-361950" algn="l" rtl="0">
              <a:lnSpc>
                <a:spcPct val="115000"/>
              </a:lnSpc>
              <a:spcBef>
                <a:spcPts val="1600"/>
              </a:spcBef>
              <a:spcAft>
                <a:spcPts val="1600"/>
              </a:spcAft>
              <a:buClr>
                <a:srgbClr val="000000"/>
              </a:buClr>
              <a:buSzPts val="1500"/>
              <a:buFont typeface="Roboto"/>
              <a:buChar char="•"/>
            </a:pPr>
            <a:r>
              <a:rPr lang="en" sz="1500" dirty="0">
                <a:latin typeface="Calibri"/>
                <a:ea typeface="Calibri"/>
                <a:cs typeface="Calibri"/>
                <a:sym typeface="Calibri"/>
              </a:rPr>
              <a:t>Districts must engage students, families, and communities as </a:t>
            </a:r>
            <a:r>
              <a:rPr lang="en" sz="1500" i="1" u="sng" dirty="0">
                <a:latin typeface="Calibri"/>
                <a:ea typeface="Calibri"/>
                <a:cs typeface="Calibri"/>
                <a:sym typeface="Calibri"/>
              </a:rPr>
              <a:t>authentic partners</a:t>
            </a:r>
            <a:r>
              <a:rPr lang="en" sz="1500" dirty="0">
                <a:latin typeface="Calibri"/>
                <a:ea typeface="Calibri"/>
                <a:cs typeface="Calibri"/>
                <a:sym typeface="Calibri"/>
              </a:rPr>
              <a:t> in social and emotional development.</a:t>
            </a:r>
            <a:endParaRPr sz="2200" dirty="0">
              <a:latin typeface="Calibri"/>
              <a:ea typeface="Calibri"/>
              <a:cs typeface="Calibri"/>
              <a:sym typeface="Calibri"/>
            </a:endParaRPr>
          </a:p>
        </p:txBody>
      </p:sp>
      <p:pic>
        <p:nvPicPr>
          <p:cNvPr id="199" name="Google Shape;199;p30"/>
          <p:cNvPicPr preferRelativeResize="0"/>
          <p:nvPr/>
        </p:nvPicPr>
        <p:blipFill rotWithShape="1">
          <a:blip r:embed="rId3">
            <a:alphaModFix/>
          </a:blip>
          <a:srcRect t="6785"/>
          <a:stretch/>
        </p:blipFill>
        <p:spPr>
          <a:xfrm>
            <a:off x="6018100" y="994875"/>
            <a:ext cx="2952000" cy="2464676"/>
          </a:xfrm>
          <a:prstGeom prst="rect">
            <a:avLst/>
          </a:prstGeom>
          <a:noFill/>
          <a:ln>
            <a:noFill/>
          </a:ln>
        </p:spPr>
      </p:pic>
      <p:sp>
        <p:nvSpPr>
          <p:cNvPr id="200" name="Google Shape;200;p30"/>
          <p:cNvSpPr txBox="1"/>
          <p:nvPr/>
        </p:nvSpPr>
        <p:spPr>
          <a:xfrm>
            <a:off x="444400" y="253375"/>
            <a:ext cx="4139400" cy="600300"/>
          </a:xfrm>
          <a:prstGeom prst="rect">
            <a:avLst/>
          </a:prstGeom>
          <a:noFill/>
          <a:ln>
            <a:noFill/>
          </a:ln>
        </p:spPr>
        <p:txBody>
          <a:bodyPr spcFirstLastPara="1" wrap="square" lIns="91425" tIns="91425" rIns="91425" bIns="91425" anchor="b" anchorCtr="0">
            <a:spAutoFit/>
          </a:bodyPr>
          <a:lstStyle/>
          <a:p>
            <a:pPr marL="0" lvl="0" indent="0" algn="l" rtl="0">
              <a:lnSpc>
                <a:spcPct val="90000"/>
              </a:lnSpc>
              <a:spcBef>
                <a:spcPts val="0"/>
              </a:spcBef>
              <a:spcAft>
                <a:spcPts val="0"/>
              </a:spcAft>
              <a:buClr>
                <a:schemeClr val="dk1"/>
              </a:buClr>
              <a:buSzPts val="600"/>
              <a:buFont typeface="Arial"/>
              <a:buNone/>
            </a:pPr>
            <a:r>
              <a:rPr lang="en" sz="3000" b="1">
                <a:solidFill>
                  <a:srgbClr val="0075CA"/>
                </a:solidFill>
                <a:latin typeface="Calibri"/>
                <a:ea typeface="Calibri"/>
                <a:cs typeface="Calibri"/>
                <a:sym typeface="Calibri"/>
              </a:rPr>
              <a:t>SEL as a Lever for Equity</a:t>
            </a:r>
            <a:endParaRPr sz="3000" b="1">
              <a:solidFill>
                <a:srgbClr val="0075CA"/>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6" name="Google Shape;206;p31"/>
          <p:cNvGrpSpPr/>
          <p:nvPr/>
        </p:nvGrpSpPr>
        <p:grpSpPr>
          <a:xfrm>
            <a:off x="0" y="2"/>
            <a:ext cx="9144001" cy="5143356"/>
            <a:chOff x="0" y="-54429"/>
            <a:chExt cx="9144001" cy="4608742"/>
          </a:xfrm>
        </p:grpSpPr>
        <p:pic>
          <p:nvPicPr>
            <p:cNvPr id="207" name="Google Shape;207;p31"/>
            <p:cNvPicPr preferRelativeResize="0"/>
            <p:nvPr/>
          </p:nvPicPr>
          <p:blipFill rotWithShape="1">
            <a:blip r:embed="rId3">
              <a:alphaModFix/>
            </a:blip>
            <a:srcRect t="10921" b="7639"/>
            <a:stretch/>
          </p:blipFill>
          <p:spPr>
            <a:xfrm>
              <a:off x="0" y="0"/>
              <a:ext cx="9144001" cy="4554313"/>
            </a:xfrm>
            <a:prstGeom prst="rect">
              <a:avLst/>
            </a:prstGeom>
            <a:noFill/>
            <a:ln>
              <a:noFill/>
            </a:ln>
          </p:spPr>
        </p:pic>
        <p:sp>
          <p:nvSpPr>
            <p:cNvPr id="208" name="Google Shape;208;p31"/>
            <p:cNvSpPr/>
            <p:nvPr/>
          </p:nvSpPr>
          <p:spPr>
            <a:xfrm>
              <a:off x="0" y="-54429"/>
              <a:ext cx="9144000" cy="4597500"/>
            </a:xfrm>
            <a:prstGeom prst="rect">
              <a:avLst/>
            </a:prstGeom>
            <a:solidFill>
              <a:srgbClr val="858591">
                <a:alpha val="69410"/>
              </a:srgbClr>
            </a:solidFill>
            <a:ln>
              <a:noFill/>
            </a:ln>
          </p:spPr>
          <p:txBody>
            <a:bodyPr spcFirstLastPara="1" wrap="square" lIns="85375" tIns="42675" rIns="85375" bIns="42675" anchor="ctr" anchorCtr="0">
              <a:noAutofit/>
            </a:bodyPr>
            <a:lstStyle/>
            <a:p>
              <a:pPr marL="0" marR="0" lvl="0" indent="0" algn="ctr" rtl="0">
                <a:lnSpc>
                  <a:spcPct val="100000"/>
                </a:lnSpc>
                <a:spcBef>
                  <a:spcPts val="0"/>
                </a:spcBef>
                <a:spcAft>
                  <a:spcPts val="0"/>
                </a:spcAft>
                <a:buNone/>
              </a:pPr>
              <a:endParaRPr sz="200" b="0" i="0" u="none" strike="noStrike" cap="none">
                <a:solidFill>
                  <a:schemeClr val="lt1"/>
                </a:solidFill>
                <a:latin typeface="Arial"/>
                <a:ea typeface="Arial"/>
                <a:cs typeface="Arial"/>
                <a:sym typeface="Arial"/>
              </a:endParaRPr>
            </a:p>
          </p:txBody>
        </p:sp>
      </p:grpSp>
      <p:sp>
        <p:nvSpPr>
          <p:cNvPr id="209" name="Google Shape;209;p31"/>
          <p:cNvSpPr txBox="1"/>
          <p:nvPr/>
        </p:nvSpPr>
        <p:spPr>
          <a:xfrm>
            <a:off x="1930925" y="2096899"/>
            <a:ext cx="5282100" cy="515700"/>
          </a:xfrm>
          <a:prstGeom prst="rect">
            <a:avLst/>
          </a:prstGeom>
          <a:noFill/>
          <a:ln>
            <a:noFill/>
          </a:ln>
        </p:spPr>
        <p:txBody>
          <a:bodyPr spcFirstLastPara="1" wrap="square" lIns="32025" tIns="16000" rIns="32025" bIns="16000" anchor="t" anchorCtr="0">
            <a:noAutofit/>
          </a:bodyPr>
          <a:lstStyle/>
          <a:p>
            <a:pPr marL="0" marR="0" lvl="0" indent="0" algn="ctr" rtl="0">
              <a:lnSpc>
                <a:spcPct val="100000"/>
              </a:lnSpc>
              <a:spcBef>
                <a:spcPts val="0"/>
              </a:spcBef>
              <a:spcAft>
                <a:spcPts val="0"/>
              </a:spcAft>
              <a:buNone/>
            </a:pPr>
            <a:r>
              <a:rPr lang="en" sz="5600" b="1" i="0" u="none" strike="noStrike" cap="none">
                <a:solidFill>
                  <a:srgbClr val="FFFFFF"/>
                </a:solidFill>
                <a:latin typeface="Calibri"/>
                <a:ea typeface="Calibri"/>
                <a:cs typeface="Calibri"/>
                <a:sym typeface="Calibri"/>
              </a:rPr>
              <a:t>WHAT IS SE</a:t>
            </a:r>
            <a:r>
              <a:rPr lang="en" sz="5600" b="1">
                <a:solidFill>
                  <a:srgbClr val="FFFFFF"/>
                </a:solidFill>
                <a:latin typeface="Calibri"/>
                <a:ea typeface="Calibri"/>
                <a:cs typeface="Calibri"/>
                <a:sym typeface="Calibri"/>
              </a:rPr>
              <a:t>L?</a:t>
            </a:r>
            <a:endParaRPr sz="56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2"/>
          <p:cNvPicPr preferRelativeResize="0"/>
          <p:nvPr/>
        </p:nvPicPr>
        <p:blipFill>
          <a:blip r:embed="rId3">
            <a:alphaModFix/>
          </a:blip>
          <a:stretch>
            <a:fillRect/>
          </a:stretch>
        </p:blipFill>
        <p:spPr>
          <a:xfrm>
            <a:off x="-734800" y="0"/>
            <a:ext cx="4443301" cy="5143501"/>
          </a:xfrm>
          <a:prstGeom prst="rect">
            <a:avLst/>
          </a:prstGeom>
          <a:noFill/>
          <a:ln>
            <a:noFill/>
          </a:ln>
        </p:spPr>
      </p:pic>
      <p:sp>
        <p:nvSpPr>
          <p:cNvPr id="216" name="Google Shape;216;p32"/>
          <p:cNvSpPr/>
          <p:nvPr/>
        </p:nvSpPr>
        <p:spPr>
          <a:xfrm>
            <a:off x="4110150" y="879625"/>
            <a:ext cx="5034000" cy="3297300"/>
          </a:xfrm>
          <a:prstGeom prst="rect">
            <a:avLst/>
          </a:prstGeom>
          <a:noFill/>
          <a:ln>
            <a:noFill/>
          </a:ln>
        </p:spPr>
        <p:txBody>
          <a:bodyPr spcFirstLastPara="1" wrap="square" lIns="32025" tIns="16000" rIns="32025" bIns="16000" anchor="ctr" anchorCtr="0">
            <a:noAutofit/>
          </a:bodyPr>
          <a:lstStyle/>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Social and emotional learning (SEL) is an integral part of education and human development. SEL is the process through which all young people and adults acquire and apply the knowledge, skills, and attitudes to develop healthy identities, manage emotions and achieve personal and collective goals, feel and show empathy for others, establish and maintain supportive relationships, and make responsible and caring decisions.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SEL advances educational equity and excellence through authentic school-family-community partnerships to establish learning environments and experiences that feature trusting and collaborative relationships, rigorous and meaningful curriculum and instruction, and ongoing evaluation. SEL can help address various forms of inequity and empower young people and adults to co-create thriving schools and contribute to safe, healthy, and just communities.</a:t>
            </a:r>
            <a:endParaRPr sz="1600" b="0" i="0" u="none" strike="noStrike" cap="none">
              <a:solidFill>
                <a:srgbClr val="000000"/>
              </a:solidFill>
              <a:latin typeface="Arial"/>
              <a:ea typeface="Arial"/>
              <a:cs typeface="Arial"/>
              <a:sym typeface="Arial"/>
            </a:endParaRPr>
          </a:p>
        </p:txBody>
      </p:sp>
      <p:sp>
        <p:nvSpPr>
          <p:cNvPr id="217" name="Google Shape;217;p32"/>
          <p:cNvSpPr/>
          <p:nvPr/>
        </p:nvSpPr>
        <p:spPr>
          <a:xfrm>
            <a:off x="7591299" y="4784157"/>
            <a:ext cx="1055400" cy="177600"/>
          </a:xfrm>
          <a:prstGeom prst="rect">
            <a:avLst/>
          </a:prstGeom>
          <a:noFill/>
          <a:ln>
            <a:noFill/>
          </a:ln>
        </p:spPr>
        <p:txBody>
          <a:bodyPr spcFirstLastPara="1" wrap="square" lIns="85375" tIns="42675" rIns="85375" bIns="42675" anchor="t" anchorCtr="0">
            <a:noAutofit/>
          </a:bodyPr>
          <a:lstStyle/>
          <a:p>
            <a:pPr marL="0" marR="0" lvl="0" indent="0" algn="l" rtl="0">
              <a:lnSpc>
                <a:spcPct val="100000"/>
              </a:lnSpc>
              <a:spcBef>
                <a:spcPts val="0"/>
              </a:spcBef>
              <a:spcAft>
                <a:spcPts val="0"/>
              </a:spcAft>
              <a:buNone/>
            </a:pPr>
            <a:r>
              <a:rPr lang="en" sz="1500" b="0" i="0" u="none" strike="noStrike" cap="none">
                <a:solidFill>
                  <a:srgbClr val="0070C0"/>
                </a:solidFill>
                <a:latin typeface="Calibri"/>
                <a:ea typeface="Calibri"/>
                <a:cs typeface="Calibri"/>
                <a:sym typeface="Calibri"/>
              </a:rPr>
              <a:t>casel.org</a:t>
            </a:r>
            <a:endParaRPr sz="1500" b="0" i="0" u="none" strike="noStrike" cap="none">
              <a:solidFill>
                <a:srgbClr val="0070C0"/>
              </a:solidFill>
              <a:latin typeface="Arial"/>
              <a:ea typeface="Arial"/>
              <a:cs typeface="Arial"/>
              <a:sym typeface="Arial"/>
            </a:endParaRPr>
          </a:p>
        </p:txBody>
      </p:sp>
      <p:sp>
        <p:nvSpPr>
          <p:cNvPr id="218" name="Google Shape;218;p32"/>
          <p:cNvSpPr txBox="1"/>
          <p:nvPr/>
        </p:nvSpPr>
        <p:spPr>
          <a:xfrm>
            <a:off x="308083" y="4268458"/>
            <a:ext cx="2991000" cy="515700"/>
          </a:xfrm>
          <a:prstGeom prst="rect">
            <a:avLst/>
          </a:prstGeom>
          <a:noFill/>
          <a:ln>
            <a:noFill/>
          </a:ln>
        </p:spPr>
        <p:txBody>
          <a:bodyPr spcFirstLastPara="1" wrap="square" lIns="32025" tIns="16000" rIns="32025" bIns="16000" anchor="t" anchorCtr="0">
            <a:noAutofit/>
          </a:bodyPr>
          <a:lstStyle/>
          <a:p>
            <a:pPr marL="0" marR="0" lvl="0" indent="0" algn="l" rtl="0">
              <a:lnSpc>
                <a:spcPct val="100000"/>
              </a:lnSpc>
              <a:spcBef>
                <a:spcPts val="0"/>
              </a:spcBef>
              <a:spcAft>
                <a:spcPts val="0"/>
              </a:spcAft>
              <a:buNone/>
            </a:pPr>
            <a:r>
              <a:rPr lang="en" sz="4200" b="1" i="0" u="none" strike="noStrike" cap="none">
                <a:solidFill>
                  <a:srgbClr val="FFFFFF"/>
                </a:solidFill>
                <a:latin typeface="Calibri"/>
                <a:ea typeface="Calibri"/>
                <a:cs typeface="Calibri"/>
                <a:sym typeface="Calibri"/>
              </a:rPr>
              <a:t>SEL is…</a:t>
            </a:r>
            <a:endParaRPr sz="4200" b="0" i="0" u="none" strike="noStrike" cap="none">
              <a:solidFill>
                <a:srgbClr val="FFFFFF"/>
              </a:solidFill>
              <a:latin typeface="Arial"/>
              <a:ea typeface="Arial"/>
              <a:cs typeface="Arial"/>
              <a:sym typeface="Arial"/>
            </a:endParaRPr>
          </a:p>
        </p:txBody>
      </p:sp>
      <p:pic>
        <p:nvPicPr>
          <p:cNvPr id="219" name="Google Shape;219;p32"/>
          <p:cNvPicPr preferRelativeResize="0"/>
          <p:nvPr/>
        </p:nvPicPr>
        <p:blipFill rotWithShape="1">
          <a:blip r:embed="rId4">
            <a:alphaModFix/>
          </a:blip>
          <a:srcRect/>
          <a:stretch/>
        </p:blipFill>
        <p:spPr>
          <a:xfrm>
            <a:off x="8587408" y="4738767"/>
            <a:ext cx="343224" cy="343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p:nvPr/>
        </p:nvSpPr>
        <p:spPr>
          <a:xfrm>
            <a:off x="243377" y="1543290"/>
            <a:ext cx="35898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2500" b="0" i="0" u="none" strike="noStrike" cap="none">
                <a:solidFill>
                  <a:schemeClr val="dk1"/>
                </a:solidFill>
                <a:latin typeface="Calibri"/>
                <a:ea typeface="Calibri"/>
                <a:cs typeface="Calibri"/>
                <a:sym typeface="Calibri"/>
              </a:rPr>
              <a:t>Five broad and interrelated areas of competence:</a:t>
            </a:r>
            <a:endParaRPr sz="2500" b="0" i="1" u="none" strike="noStrike" cap="none">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a:solidFill>
                  <a:schemeClr val="dk1"/>
                </a:solidFill>
                <a:latin typeface="Calibri"/>
                <a:ea typeface="Calibri"/>
                <a:cs typeface="Calibri"/>
                <a:sym typeface="Calibri"/>
              </a:rPr>
              <a:t>Self-awareness</a:t>
            </a:r>
            <a:endParaRPr sz="1900" b="0" i="1" u="none" strike="noStrike" cap="none">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a:solidFill>
                  <a:schemeClr val="dk1"/>
                </a:solidFill>
                <a:latin typeface="Calibri"/>
                <a:ea typeface="Calibri"/>
                <a:cs typeface="Calibri"/>
                <a:sym typeface="Calibri"/>
              </a:rPr>
              <a:t>Self-management</a:t>
            </a:r>
            <a:endParaRPr sz="1900" b="0" i="1" u="none" strike="noStrike" cap="none">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a:solidFill>
                  <a:schemeClr val="dk1"/>
                </a:solidFill>
                <a:latin typeface="Calibri"/>
                <a:ea typeface="Calibri"/>
                <a:cs typeface="Calibri"/>
                <a:sym typeface="Calibri"/>
              </a:rPr>
              <a:t>Social awareness</a:t>
            </a:r>
            <a:endParaRPr sz="1900" b="0" i="1" u="none" strike="noStrike" cap="none">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a:solidFill>
                  <a:schemeClr val="dk1"/>
                </a:solidFill>
                <a:latin typeface="Calibri"/>
                <a:ea typeface="Calibri"/>
                <a:cs typeface="Calibri"/>
                <a:sym typeface="Calibri"/>
              </a:rPr>
              <a:t>Relationship skills</a:t>
            </a:r>
            <a:endParaRPr sz="1900" b="0" i="1" u="none" strike="noStrike" cap="none">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a:solidFill>
                  <a:schemeClr val="dk1"/>
                </a:solidFill>
                <a:latin typeface="Calibri"/>
                <a:ea typeface="Calibri"/>
                <a:cs typeface="Calibri"/>
                <a:sym typeface="Calibri"/>
              </a:rPr>
              <a:t>Responsible decision-making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800"/>
              </a:spcBef>
              <a:spcAft>
                <a:spcPts val="0"/>
              </a:spcAft>
              <a:buNone/>
            </a:pPr>
            <a:br>
              <a:rPr lang="en" sz="2500" b="0" i="0" u="none" strike="noStrike" cap="none">
                <a:solidFill>
                  <a:schemeClr val="dk1"/>
                </a:solidFill>
                <a:latin typeface="Calibri"/>
                <a:ea typeface="Calibri"/>
                <a:cs typeface="Calibri"/>
                <a:sym typeface="Calibri"/>
              </a:rPr>
            </a:br>
            <a:endParaRPr sz="2500" b="0" i="0" u="none" strike="noStrike" cap="none">
              <a:solidFill>
                <a:schemeClr val="dk1"/>
              </a:solidFill>
              <a:latin typeface="Calibri"/>
              <a:ea typeface="Calibri"/>
              <a:cs typeface="Calibri"/>
              <a:sym typeface="Calibri"/>
            </a:endParaRPr>
          </a:p>
        </p:txBody>
      </p:sp>
      <p:sp>
        <p:nvSpPr>
          <p:cNvPr id="225" name="Google Shape;225;p33"/>
          <p:cNvSpPr txBox="1"/>
          <p:nvPr/>
        </p:nvSpPr>
        <p:spPr>
          <a:xfrm>
            <a:off x="169188" y="505426"/>
            <a:ext cx="26067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4000" b="1" i="0" u="none" strike="noStrike" cap="none">
                <a:solidFill>
                  <a:srgbClr val="0076BE"/>
                </a:solidFill>
                <a:latin typeface="Calibri"/>
                <a:ea typeface="Calibri"/>
                <a:cs typeface="Calibri"/>
                <a:sym typeface="Calibri"/>
              </a:rPr>
              <a:t>The </a:t>
            </a:r>
            <a:endParaRPr sz="4000" b="1" i="0" u="none" strike="noStrike" cap="none">
              <a:solidFill>
                <a:srgbClr val="0076BE"/>
              </a:solidFill>
              <a:latin typeface="Calibri"/>
              <a:ea typeface="Calibri"/>
              <a:cs typeface="Calibri"/>
              <a:sym typeface="Calibri"/>
            </a:endParaRPr>
          </a:p>
          <a:p>
            <a:pPr marL="0" marR="0" lvl="0" indent="0" algn="l" rtl="0">
              <a:lnSpc>
                <a:spcPct val="90000"/>
              </a:lnSpc>
              <a:spcBef>
                <a:spcPts val="0"/>
              </a:spcBef>
              <a:spcAft>
                <a:spcPts val="0"/>
              </a:spcAft>
              <a:buNone/>
            </a:pPr>
            <a:r>
              <a:rPr lang="en" sz="4000" b="1" i="0" u="none" strike="noStrike" cap="none">
                <a:solidFill>
                  <a:srgbClr val="0076BE"/>
                </a:solidFill>
                <a:latin typeface="Calibri"/>
                <a:ea typeface="Calibri"/>
                <a:cs typeface="Calibri"/>
                <a:sym typeface="Calibri"/>
              </a:rPr>
              <a:t>CASEL 5...</a:t>
            </a:r>
            <a:endParaRPr sz="4000" b="0" i="0" u="none" strike="noStrike" cap="none">
              <a:solidFill>
                <a:srgbClr val="0076BE"/>
              </a:solidFill>
              <a:latin typeface="Arial"/>
              <a:ea typeface="Arial"/>
              <a:cs typeface="Arial"/>
              <a:sym typeface="Arial"/>
            </a:endParaRPr>
          </a:p>
        </p:txBody>
      </p:sp>
      <p:cxnSp>
        <p:nvCxnSpPr>
          <p:cNvPr id="226" name="Google Shape;226;p33"/>
          <p:cNvCxnSpPr/>
          <p:nvPr/>
        </p:nvCxnSpPr>
        <p:spPr>
          <a:xfrm>
            <a:off x="0" y="1304033"/>
            <a:ext cx="2606700" cy="0"/>
          </a:xfrm>
          <a:prstGeom prst="straightConnector1">
            <a:avLst/>
          </a:prstGeom>
          <a:noFill/>
          <a:ln w="57150" cap="flat" cmpd="sng">
            <a:solidFill>
              <a:srgbClr val="0076BE"/>
            </a:solidFill>
            <a:prstDash val="solid"/>
            <a:round/>
            <a:headEnd type="none" w="sm" len="sm"/>
            <a:tailEnd type="none" w="sm" len="sm"/>
          </a:ln>
        </p:spPr>
      </p:cxnSp>
      <p:pic>
        <p:nvPicPr>
          <p:cNvPr id="227" name="Google Shape;227;p33"/>
          <p:cNvPicPr preferRelativeResize="0"/>
          <p:nvPr/>
        </p:nvPicPr>
        <p:blipFill rotWithShape="1">
          <a:blip r:embed="rId3">
            <a:alphaModFix/>
          </a:blip>
          <a:srcRect/>
          <a:stretch/>
        </p:blipFill>
        <p:spPr>
          <a:xfrm>
            <a:off x="4447202" y="505426"/>
            <a:ext cx="3983155" cy="38586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p:nvPr/>
        </p:nvSpPr>
        <p:spPr>
          <a:xfrm>
            <a:off x="3697075" y="892950"/>
            <a:ext cx="52200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a:solidFill>
                  <a:srgbClr val="E1803B"/>
                </a:solidFill>
                <a:latin typeface="Calibri"/>
                <a:ea typeface="Calibri"/>
                <a:cs typeface="Calibri"/>
                <a:sym typeface="Calibri"/>
              </a:rPr>
              <a:t>The abilities to understand one’s own emotions, thoughts, and values and how they influence behavior across contexts</a:t>
            </a:r>
            <a:r>
              <a:rPr lang="en" sz="1700" b="0" i="0" u="none" strike="noStrike" cap="none">
                <a:solidFill>
                  <a:srgbClr val="E1803B"/>
                </a:solidFill>
                <a:latin typeface="Calibri"/>
                <a:ea typeface="Calibri"/>
                <a:cs typeface="Calibri"/>
                <a:sym typeface="Calibri"/>
              </a:rPr>
              <a:t>. </a:t>
            </a:r>
            <a:r>
              <a:rPr lang="en" sz="1700" b="0" i="0" u="none" strike="noStrike" cap="none">
                <a:solidFill>
                  <a:schemeClr val="dk1"/>
                </a:solidFill>
                <a:latin typeface="Calibri"/>
                <a:ea typeface="Calibri"/>
                <a:cs typeface="Calibri"/>
                <a:sym typeface="Calibri"/>
              </a:rPr>
              <a:t>This includes capacities to recognize one’s strengths and limitations with a well-grounded sense of confidence and purpose.</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a:solidFill>
                  <a:schemeClr val="dk1"/>
                </a:solidFill>
                <a:latin typeface="Calibri"/>
                <a:ea typeface="Calibri"/>
                <a:cs typeface="Calibri"/>
                <a:sym typeface="Calibri"/>
              </a:rPr>
              <a:t>Such as:</a:t>
            </a:r>
            <a:endParaRPr sz="1700"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Integrating personal and social identities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Identifying personal, cultural, and linguistic assets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Identifying one’s emotions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Demonstrating honesty and integrity </a:t>
            </a:r>
            <a:endParaRPr b="0" i="0" u="none" strike="noStrike" cap="none">
              <a:solidFill>
                <a:srgbClr val="FF0000"/>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Linking feelings, values, and thoughts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Examining prejudices and biases </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Experiencing self-efficacy</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Having a growth mindset</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Developing interests and a sense of purpose</a:t>
            </a:r>
            <a:endParaRPr b="0" i="0" u="none" strike="noStrike" cap="none">
              <a:solidFill>
                <a:schemeClr val="dk1"/>
              </a:solidFill>
              <a:latin typeface="Calibri"/>
              <a:ea typeface="Calibri"/>
              <a:cs typeface="Calibri"/>
              <a:sym typeface="Calibri"/>
            </a:endParaRPr>
          </a:p>
        </p:txBody>
      </p:sp>
      <p:sp>
        <p:nvSpPr>
          <p:cNvPr id="233" name="Google Shape;233;p34"/>
          <p:cNvSpPr txBox="1"/>
          <p:nvPr/>
        </p:nvSpPr>
        <p:spPr>
          <a:xfrm>
            <a:off x="3544675" y="302950"/>
            <a:ext cx="426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400" b="1" i="0" u="none" strike="noStrike" cap="none">
                <a:solidFill>
                  <a:srgbClr val="E1803B"/>
                </a:solidFill>
                <a:latin typeface="Calibri"/>
                <a:ea typeface="Calibri"/>
                <a:cs typeface="Calibri"/>
                <a:sym typeface="Calibri"/>
              </a:rPr>
              <a:t>SELF-AWARENESS</a:t>
            </a:r>
            <a:endParaRPr sz="3400" b="0" i="0" u="none" strike="noStrike" cap="none">
              <a:solidFill>
                <a:srgbClr val="E1803B"/>
              </a:solidFill>
              <a:latin typeface="Arial"/>
              <a:ea typeface="Arial"/>
              <a:cs typeface="Arial"/>
              <a:sym typeface="Arial"/>
            </a:endParaRPr>
          </a:p>
        </p:txBody>
      </p:sp>
      <p:cxnSp>
        <p:nvCxnSpPr>
          <p:cNvPr id="234" name="Google Shape;234;p34"/>
          <p:cNvCxnSpPr/>
          <p:nvPr/>
        </p:nvCxnSpPr>
        <p:spPr>
          <a:xfrm rot="10800000" flipH="1">
            <a:off x="3597925" y="790800"/>
            <a:ext cx="5272500" cy="9600"/>
          </a:xfrm>
          <a:prstGeom prst="straightConnector1">
            <a:avLst/>
          </a:prstGeom>
          <a:noFill/>
          <a:ln w="19050" cap="flat" cmpd="sng">
            <a:solidFill>
              <a:srgbClr val="E1803B"/>
            </a:solidFill>
            <a:prstDash val="solid"/>
            <a:round/>
            <a:headEnd type="none" w="sm" len="sm"/>
            <a:tailEnd type="none" w="sm" len="sm"/>
          </a:ln>
        </p:spPr>
      </p:cxnSp>
      <p:pic>
        <p:nvPicPr>
          <p:cNvPr id="235" name="Google Shape;235;p34"/>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a:solidFill>
                  <a:srgbClr val="E1803B"/>
                </a:solidFill>
                <a:latin typeface="Calibri"/>
                <a:ea typeface="Calibri"/>
                <a:cs typeface="Calibri"/>
                <a:sym typeface="Calibri"/>
              </a:rPr>
              <a:t>Reflection: Self-Awareness</a:t>
            </a:r>
            <a:endParaRPr sz="3900" b="0" i="0" u="none" strike="noStrike" cap="none">
              <a:solidFill>
                <a:srgbClr val="E1803B"/>
              </a:solidFill>
              <a:latin typeface="Arial"/>
              <a:ea typeface="Arial"/>
              <a:cs typeface="Arial"/>
              <a:sym typeface="Arial"/>
            </a:endParaRPr>
          </a:p>
        </p:txBody>
      </p:sp>
      <p:graphicFrame>
        <p:nvGraphicFramePr>
          <p:cNvPr id="241" name="Google Shape;241;p35"/>
          <p:cNvGraphicFramePr/>
          <p:nvPr/>
        </p:nvGraphicFramePr>
        <p:xfrm>
          <a:off x="952500" y="17684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a:t>I use self-reflection to understand the factors that contribute to my emotions and how my emotions impact me.</a:t>
                      </a:r>
                      <a:endParaRPr sz="18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t>I recognize and reflect on ways in which my identity is shaped by other people and my race, culture, experiences, and environments.</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t>I believe I will continue to learn and develop skills to better support all young people to succeed.</a:t>
                      </a:r>
                      <a:endParaRPr sz="1800"/>
                    </a:p>
                  </a:txBody>
                  <a:tcPr marL="91425" marR="91425" marT="91425" marB="91425"/>
                </a:tc>
                <a:extLst>
                  <a:ext uri="{0D108BD9-81ED-4DB2-BD59-A6C34878D82A}">
                    <a16:rowId xmlns:a16="http://schemas.microsoft.com/office/drawing/2014/main" val="10002"/>
                  </a:ext>
                </a:extLst>
              </a:tr>
            </a:tbl>
          </a:graphicData>
        </a:graphic>
      </p:graphicFrame>
      <p:sp>
        <p:nvSpPr>
          <p:cNvPr id="242" name="Google Shape;242;p35"/>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chemeClr val="accent2"/>
                </a:solidFill>
                <a:latin typeface="Calibri"/>
                <a:ea typeface="Calibri"/>
                <a:cs typeface="Calibri"/>
                <a:sym typeface="Calibri"/>
              </a:rPr>
              <a:t>W</a:t>
            </a:r>
            <a:r>
              <a:rPr lang="en" sz="2400" b="1">
                <a:solidFill>
                  <a:schemeClr val="accent2"/>
                </a:solidFill>
                <a:highlight>
                  <a:srgbClr val="FFFFFF"/>
                </a:highlight>
                <a:latin typeface="Calibri"/>
                <a:ea typeface="Calibri"/>
                <a:cs typeface="Calibri"/>
                <a:sym typeface="Calibri"/>
              </a:rPr>
              <a:t>hat comes to mind when you read these statements?</a:t>
            </a:r>
            <a:endParaRPr sz="2400" b="1">
              <a:solidFill>
                <a:schemeClr val="accent2"/>
              </a:solidFill>
              <a:latin typeface="Calibri"/>
              <a:ea typeface="Calibri"/>
              <a:cs typeface="Calibri"/>
              <a:sym typeface="Calibri"/>
            </a:endParaRPr>
          </a:p>
        </p:txBody>
      </p:sp>
      <p:sp>
        <p:nvSpPr>
          <p:cNvPr id="243" name="Google Shape;243;p35"/>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E1803B"/>
                </a:solidFill>
                <a:latin typeface="Calibri"/>
                <a:ea typeface="Calibri"/>
                <a:cs typeface="Calibri"/>
                <a:sym typeface="Calibri"/>
              </a:rPr>
              <a:t>The statements below describe some ways you might see self-awareness in your personal experiences.</a:t>
            </a:r>
            <a:endParaRPr sz="2400" b="1">
              <a:solidFill>
                <a:srgbClr val="E1803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p:nvPr/>
        </p:nvSpPr>
        <p:spPr>
          <a:xfrm>
            <a:off x="3697075" y="1197750"/>
            <a:ext cx="52200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a:solidFill>
                  <a:srgbClr val="E1803B"/>
                </a:solidFill>
                <a:latin typeface="Calibri"/>
                <a:ea typeface="Calibri"/>
                <a:cs typeface="Calibri"/>
                <a:sym typeface="Calibri"/>
              </a:rPr>
              <a:t>The abilities to manage one’s emotions, thoughts, and behaviors effectively in different situations and to achieve goals and aspirations</a:t>
            </a:r>
            <a:r>
              <a:rPr lang="en" sz="1700" b="0" i="0" u="none" strike="noStrike" cap="none">
                <a:solidFill>
                  <a:srgbClr val="E1803B"/>
                </a:solidFill>
                <a:latin typeface="Calibri"/>
                <a:ea typeface="Calibri"/>
                <a:cs typeface="Calibri"/>
                <a:sym typeface="Calibri"/>
              </a:rPr>
              <a:t>. </a:t>
            </a:r>
            <a:r>
              <a:rPr lang="en" sz="1700" b="0" i="0" u="none" strike="noStrike" cap="none">
                <a:solidFill>
                  <a:schemeClr val="dk1"/>
                </a:solidFill>
                <a:latin typeface="Calibri"/>
                <a:ea typeface="Calibri"/>
                <a:cs typeface="Calibri"/>
                <a:sym typeface="Calibri"/>
              </a:rPr>
              <a:t>This includes the capacities to delay gratification, manage stress, and feel motivation and agency to accomplish personal and collective goals.</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a:solidFill>
                  <a:schemeClr val="dk1"/>
                </a:solidFill>
                <a:latin typeface="Calibri"/>
                <a:ea typeface="Calibri"/>
                <a:cs typeface="Calibri"/>
                <a:sym typeface="Calibri"/>
              </a:rPr>
              <a:t>Such as:</a:t>
            </a:r>
            <a:endParaRPr sz="1700"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Managing one’s emotions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Identifying and using stress-management strategies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Exhibiting self-discipline and self-motivation</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Setting personal and collective goals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Using planning and organizational skills</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Showing the courage to take initiative</a:t>
            </a:r>
            <a:endParaRPr b="0" i="0" u="none" strike="noStrike" cap="none">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a:solidFill>
                  <a:schemeClr val="dk1"/>
                </a:solidFill>
                <a:latin typeface="Calibri"/>
                <a:ea typeface="Calibri"/>
                <a:cs typeface="Calibri"/>
                <a:sym typeface="Calibri"/>
              </a:rPr>
              <a:t>Demonstrating personal and collective agency</a:t>
            </a:r>
            <a:endParaRPr b="1" i="0" u="none" strike="noStrike" cap="none">
              <a:solidFill>
                <a:schemeClr val="accent2"/>
              </a:solidFill>
              <a:latin typeface="Calibri"/>
              <a:ea typeface="Calibri"/>
              <a:cs typeface="Calibri"/>
              <a:sym typeface="Calibri"/>
            </a:endParaRPr>
          </a:p>
        </p:txBody>
      </p:sp>
      <p:sp>
        <p:nvSpPr>
          <p:cNvPr id="249" name="Google Shape;249;p36"/>
          <p:cNvSpPr txBox="1"/>
          <p:nvPr/>
        </p:nvSpPr>
        <p:spPr>
          <a:xfrm>
            <a:off x="3597925" y="592125"/>
            <a:ext cx="52200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600" b="1" i="0" u="none" strike="noStrike" cap="none">
                <a:solidFill>
                  <a:srgbClr val="E1803B"/>
                </a:solidFill>
                <a:latin typeface="Calibri"/>
                <a:ea typeface="Calibri"/>
                <a:cs typeface="Calibri"/>
                <a:sym typeface="Calibri"/>
              </a:rPr>
              <a:t>SELF-MANAGEMENT</a:t>
            </a:r>
            <a:endParaRPr sz="3600" b="0" i="0" u="none" strike="noStrike" cap="none">
              <a:solidFill>
                <a:srgbClr val="E1803B"/>
              </a:solidFill>
              <a:latin typeface="Arial"/>
              <a:ea typeface="Arial"/>
              <a:cs typeface="Arial"/>
              <a:sym typeface="Arial"/>
            </a:endParaRPr>
          </a:p>
        </p:txBody>
      </p:sp>
      <p:cxnSp>
        <p:nvCxnSpPr>
          <p:cNvPr id="250" name="Google Shape;250;p36"/>
          <p:cNvCxnSpPr/>
          <p:nvPr/>
        </p:nvCxnSpPr>
        <p:spPr>
          <a:xfrm rot="10800000" flipH="1">
            <a:off x="3597925" y="1095600"/>
            <a:ext cx="5319000" cy="9600"/>
          </a:xfrm>
          <a:prstGeom prst="straightConnector1">
            <a:avLst/>
          </a:prstGeom>
          <a:noFill/>
          <a:ln w="19050" cap="flat" cmpd="sng">
            <a:solidFill>
              <a:srgbClr val="E1803B"/>
            </a:solidFill>
            <a:prstDash val="solid"/>
            <a:round/>
            <a:headEnd type="none" w="sm" len="sm"/>
            <a:tailEnd type="none" w="sm" len="sm"/>
          </a:ln>
        </p:spPr>
      </p:cxnSp>
      <p:pic>
        <p:nvPicPr>
          <p:cNvPr id="251" name="Google Shape;251;p36"/>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a:solidFill>
                  <a:srgbClr val="E1803B"/>
                </a:solidFill>
                <a:latin typeface="Calibri"/>
                <a:ea typeface="Calibri"/>
                <a:cs typeface="Calibri"/>
                <a:sym typeface="Calibri"/>
              </a:rPr>
              <a:t>Reflection: Self-Management</a:t>
            </a:r>
            <a:endParaRPr sz="3900" b="0" i="0" u="none" strike="noStrike" cap="none">
              <a:solidFill>
                <a:srgbClr val="E1803B"/>
              </a:solidFill>
              <a:latin typeface="Arial"/>
              <a:ea typeface="Arial"/>
              <a:cs typeface="Arial"/>
              <a:sym typeface="Arial"/>
            </a:endParaRPr>
          </a:p>
        </p:txBody>
      </p:sp>
      <p:sp>
        <p:nvSpPr>
          <p:cNvPr id="257" name="Google Shape;257;p37"/>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chemeClr val="accent2"/>
                </a:solidFill>
                <a:latin typeface="Calibri"/>
                <a:ea typeface="Calibri"/>
                <a:cs typeface="Calibri"/>
                <a:sym typeface="Calibri"/>
              </a:rPr>
              <a:t>W</a:t>
            </a:r>
            <a:r>
              <a:rPr lang="en" sz="2400" b="1">
                <a:solidFill>
                  <a:schemeClr val="accent2"/>
                </a:solidFill>
                <a:highlight>
                  <a:srgbClr val="FFFFFF"/>
                </a:highlight>
                <a:latin typeface="Calibri"/>
                <a:ea typeface="Calibri"/>
                <a:cs typeface="Calibri"/>
                <a:sym typeface="Calibri"/>
              </a:rPr>
              <a:t>hat comes to mind when you read these statements?</a:t>
            </a:r>
            <a:endParaRPr sz="2400" b="1">
              <a:solidFill>
                <a:schemeClr val="accent2"/>
              </a:solidFill>
              <a:latin typeface="Calibri"/>
              <a:ea typeface="Calibri"/>
              <a:cs typeface="Calibri"/>
              <a:sym typeface="Calibri"/>
            </a:endParaRPr>
          </a:p>
        </p:txBody>
      </p:sp>
      <p:sp>
        <p:nvSpPr>
          <p:cNvPr id="258" name="Google Shape;258;p37"/>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E1803B"/>
                </a:solidFill>
                <a:latin typeface="Calibri"/>
                <a:ea typeface="Calibri"/>
                <a:cs typeface="Calibri"/>
                <a:sym typeface="Calibri"/>
              </a:rPr>
              <a:t>The statements below describe some ways you might see self-management in your personal experiences.</a:t>
            </a:r>
            <a:endParaRPr sz="2400" b="1">
              <a:solidFill>
                <a:srgbClr val="E1803B"/>
              </a:solidFill>
              <a:latin typeface="Calibri"/>
              <a:ea typeface="Calibri"/>
              <a:cs typeface="Calibri"/>
              <a:sym typeface="Calibri"/>
            </a:endParaRPr>
          </a:p>
        </p:txBody>
      </p:sp>
      <p:graphicFrame>
        <p:nvGraphicFramePr>
          <p:cNvPr id="259" name="Google Shape;259;p37"/>
          <p:cNvGraphicFramePr/>
          <p:nvPr/>
        </p:nvGraphicFramePr>
        <p:xfrm>
          <a:off x="1048650" y="2054625"/>
          <a:ext cx="7239000" cy="164583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a:t>I can calm myself when I feel stressed or nervous.</a:t>
                      </a:r>
                      <a:endParaRPr sz="18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t>I take action to impact change on issues that are important to me and the larger community.</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t>I balance my work life with personal renewal time.</a:t>
                      </a:r>
                      <a:endParaRPr sz="180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p:nvPr/>
        </p:nvSpPr>
        <p:spPr>
          <a:xfrm>
            <a:off x="3697075" y="812605"/>
            <a:ext cx="52779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a:solidFill>
                  <a:srgbClr val="00B050"/>
                </a:solidFill>
                <a:latin typeface="Calibri"/>
                <a:ea typeface="Calibri"/>
                <a:cs typeface="Calibri"/>
                <a:sym typeface="Calibri"/>
              </a:rPr>
              <a:t>The abilities to understand the perspectives of and empathize with others, including those from diverse backgrounds, cultures, and contexts</a:t>
            </a:r>
            <a:r>
              <a:rPr lang="en" sz="1700" b="0" i="0" u="none" strike="noStrike" cap="none">
                <a:solidFill>
                  <a:srgbClr val="00B050"/>
                </a:solidFill>
                <a:latin typeface="Calibri"/>
                <a:ea typeface="Calibri"/>
                <a:cs typeface="Calibri"/>
                <a:sym typeface="Calibri"/>
              </a:rPr>
              <a:t>. </a:t>
            </a:r>
            <a:r>
              <a:rPr lang="en" sz="1700" b="0" i="0" u="none" strike="noStrike" cap="none">
                <a:solidFill>
                  <a:schemeClr val="dk1"/>
                </a:solidFill>
                <a:latin typeface="Calibri"/>
                <a:ea typeface="Calibri"/>
                <a:cs typeface="Calibri"/>
                <a:sym typeface="Calibri"/>
              </a:rPr>
              <a:t>This includes the capacities to feel compassion for others, understand broader historical and social norms for behavior in different settings, and recognize family, school, and community resources and supports.</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a:solidFill>
                  <a:schemeClr val="dk1"/>
                </a:solidFill>
                <a:latin typeface="Calibri"/>
                <a:ea typeface="Calibri"/>
                <a:cs typeface="Calibri"/>
                <a:sym typeface="Calibri"/>
              </a:rPr>
              <a:t>Such as:</a:t>
            </a:r>
            <a:endParaRPr sz="17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Taking others’ perspectives</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Recognizing strengths in others</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Demonstrating empathy and compassion</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Showing concern for the feelings of others</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Understanding and expressing gratitude </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Identifying diverse social norms, including unjust ones </a:t>
            </a:r>
            <a:endParaRPr sz="1300" b="0" i="0" u="none" strike="noStrike" cap="none">
              <a:solidFill>
                <a:srgbClr val="FF0000"/>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Recognizing situational demands and opportunities</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Understanding the influences of organizations </a:t>
            </a:r>
            <a:br>
              <a:rPr lang="en" sz="1300" b="0" i="0" u="none" strike="noStrike" cap="none">
                <a:solidFill>
                  <a:schemeClr val="dk1"/>
                </a:solidFill>
                <a:latin typeface="Calibri"/>
                <a:ea typeface="Calibri"/>
                <a:cs typeface="Calibri"/>
                <a:sym typeface="Calibri"/>
              </a:rPr>
            </a:br>
            <a:r>
              <a:rPr lang="en" sz="1300" b="0" i="0" u="none" strike="noStrike" cap="none">
                <a:solidFill>
                  <a:schemeClr val="dk1"/>
                </a:solidFill>
                <a:latin typeface="Calibri"/>
                <a:ea typeface="Calibri"/>
                <a:cs typeface="Calibri"/>
                <a:sym typeface="Calibri"/>
              </a:rPr>
              <a:t>and systems on behavior</a:t>
            </a:r>
            <a:endParaRPr sz="1300" b="0" i="0" u="none" strike="noStrike" cap="none">
              <a:solidFill>
                <a:schemeClr val="dk1"/>
              </a:solidFill>
              <a:latin typeface="Calibri"/>
              <a:ea typeface="Calibri"/>
              <a:cs typeface="Calibri"/>
              <a:sym typeface="Calibri"/>
            </a:endParaRPr>
          </a:p>
        </p:txBody>
      </p:sp>
      <p:sp>
        <p:nvSpPr>
          <p:cNvPr id="265" name="Google Shape;265;p38"/>
          <p:cNvSpPr txBox="1"/>
          <p:nvPr/>
        </p:nvSpPr>
        <p:spPr>
          <a:xfrm>
            <a:off x="3544675" y="295496"/>
            <a:ext cx="48639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700" b="1" i="0" u="none" strike="noStrike" cap="none">
                <a:solidFill>
                  <a:srgbClr val="00B050"/>
                </a:solidFill>
                <a:latin typeface="Calibri"/>
                <a:ea typeface="Calibri"/>
                <a:cs typeface="Calibri"/>
                <a:sym typeface="Calibri"/>
              </a:rPr>
              <a:t>SOCIAL AWARENESS</a:t>
            </a:r>
            <a:endParaRPr sz="3700" b="0" i="0" u="none" strike="noStrike" cap="none">
              <a:solidFill>
                <a:srgbClr val="00B050"/>
              </a:solidFill>
              <a:latin typeface="Arial"/>
              <a:ea typeface="Arial"/>
              <a:cs typeface="Arial"/>
              <a:sym typeface="Arial"/>
            </a:endParaRPr>
          </a:p>
        </p:txBody>
      </p:sp>
      <p:cxnSp>
        <p:nvCxnSpPr>
          <p:cNvPr id="266" name="Google Shape;266;p38"/>
          <p:cNvCxnSpPr/>
          <p:nvPr/>
        </p:nvCxnSpPr>
        <p:spPr>
          <a:xfrm rot="10800000" flipH="1">
            <a:off x="3597925" y="761696"/>
            <a:ext cx="5307300" cy="600"/>
          </a:xfrm>
          <a:prstGeom prst="straightConnector1">
            <a:avLst/>
          </a:prstGeom>
          <a:noFill/>
          <a:ln w="19050" cap="flat" cmpd="sng">
            <a:solidFill>
              <a:srgbClr val="00B050"/>
            </a:solidFill>
            <a:prstDash val="solid"/>
            <a:round/>
            <a:headEnd type="none" w="sm" len="sm"/>
            <a:tailEnd type="none" w="sm" len="sm"/>
          </a:ln>
        </p:spPr>
      </p:cxnSp>
      <p:pic>
        <p:nvPicPr>
          <p:cNvPr id="267" name="Google Shape;267;p38"/>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a:solidFill>
                  <a:srgbClr val="00B050"/>
                </a:solidFill>
                <a:latin typeface="Calibri"/>
                <a:ea typeface="Calibri"/>
                <a:cs typeface="Calibri"/>
                <a:sym typeface="Calibri"/>
              </a:rPr>
              <a:t>Reflection: Social Awareness</a:t>
            </a:r>
            <a:endParaRPr sz="3900" b="0" i="0" u="none" strike="noStrike" cap="none">
              <a:solidFill>
                <a:srgbClr val="00B050"/>
              </a:solidFill>
              <a:latin typeface="Arial"/>
              <a:ea typeface="Arial"/>
              <a:cs typeface="Arial"/>
              <a:sym typeface="Arial"/>
            </a:endParaRPr>
          </a:p>
        </p:txBody>
      </p:sp>
      <p:sp>
        <p:nvSpPr>
          <p:cNvPr id="273" name="Google Shape;273;p39"/>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W</a:t>
            </a:r>
            <a:r>
              <a:rPr lang="en" sz="2400" b="1">
                <a:solidFill>
                  <a:srgbClr val="00B050"/>
                </a:solidFill>
                <a:highlight>
                  <a:srgbClr val="FFFFFF"/>
                </a:highlight>
                <a:latin typeface="Calibri"/>
                <a:ea typeface="Calibri"/>
                <a:cs typeface="Calibri"/>
                <a:sym typeface="Calibri"/>
              </a:rPr>
              <a:t>hat comes to mind when you read these statements?</a:t>
            </a:r>
            <a:endParaRPr sz="2400" b="1">
              <a:solidFill>
                <a:srgbClr val="00B050"/>
              </a:solidFill>
              <a:latin typeface="Calibri"/>
              <a:ea typeface="Calibri"/>
              <a:cs typeface="Calibri"/>
              <a:sym typeface="Calibri"/>
            </a:endParaRPr>
          </a:p>
        </p:txBody>
      </p:sp>
      <p:sp>
        <p:nvSpPr>
          <p:cNvPr id="274" name="Google Shape;274;p39"/>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The statements below describe some ways you might see social awareness in your personal experiences.</a:t>
            </a:r>
            <a:endParaRPr sz="2400" b="1">
              <a:solidFill>
                <a:srgbClr val="00B050"/>
              </a:solidFill>
              <a:latin typeface="Calibri"/>
              <a:ea typeface="Calibri"/>
              <a:cs typeface="Calibri"/>
              <a:sym typeface="Calibri"/>
            </a:endParaRPr>
          </a:p>
        </p:txBody>
      </p:sp>
      <p:graphicFrame>
        <p:nvGraphicFramePr>
          <p:cNvPr id="275" name="Google Shape;275;p39"/>
          <p:cNvGraphicFramePr/>
          <p:nvPr/>
        </p:nvGraphicFramePr>
        <p:xfrm>
          <a:off x="856350" y="1766313"/>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a:t>I pay attention to the feelings of others and recognize how my words and behavior impact them.</a:t>
                      </a:r>
                      <a:endParaRPr sz="18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t>I ask others about their experience and perspective before offering my version of events.</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t>I appreciate and honor the cultural differences within my school community / workplace.</a:t>
                      </a:r>
                      <a:endParaRPr sz="180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body" idx="1"/>
          </p:nvPr>
        </p:nvSpPr>
        <p:spPr>
          <a:xfrm>
            <a:off x="358200" y="311425"/>
            <a:ext cx="8427600" cy="4140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a:solidFill>
                  <a:srgbClr val="FFFFFF"/>
                </a:solidFill>
              </a:rPr>
              <a:t>FOR THE PRESENTATION FACILITATOR:</a:t>
            </a:r>
            <a:br>
              <a:rPr lang="en">
                <a:solidFill>
                  <a:srgbClr val="FFFFFF"/>
                </a:solidFill>
              </a:rPr>
            </a:br>
            <a:endParaRPr>
              <a:solidFill>
                <a:srgbClr val="FFFFFF"/>
              </a:solidFill>
            </a:endParaRPr>
          </a:p>
          <a:p>
            <a:pPr marL="0" lvl="0" indent="0" algn="l" rtl="0">
              <a:spcBef>
                <a:spcPts val="1000"/>
              </a:spcBef>
              <a:spcAft>
                <a:spcPts val="0"/>
              </a:spcAft>
              <a:buNone/>
            </a:pPr>
            <a:r>
              <a:rPr lang="en" sz="2300">
                <a:solidFill>
                  <a:srgbClr val="FFFFFF"/>
                </a:solidFill>
              </a:rPr>
              <a:t>Slides 3-34 and 44-46 are intended for use with a general audience. In the speaker notes you will find recommendations for customizing learning activities for your participants.</a:t>
            </a:r>
            <a:endParaRPr sz="2300">
              <a:solidFill>
                <a:srgbClr val="FFFFFF"/>
              </a:solidFill>
            </a:endParaRPr>
          </a:p>
          <a:p>
            <a:pPr marL="0" lvl="0" indent="0" algn="l" rtl="0">
              <a:spcBef>
                <a:spcPts val="1000"/>
              </a:spcBef>
              <a:spcAft>
                <a:spcPts val="0"/>
              </a:spcAft>
              <a:buNone/>
            </a:pPr>
            <a:endParaRPr sz="2300">
              <a:solidFill>
                <a:srgbClr val="FFFFFF"/>
              </a:solidFill>
            </a:endParaRPr>
          </a:p>
          <a:p>
            <a:pPr marL="0" lvl="0" indent="0" algn="l" rtl="0">
              <a:spcBef>
                <a:spcPts val="1000"/>
              </a:spcBef>
              <a:spcAft>
                <a:spcPts val="0"/>
              </a:spcAft>
              <a:buNone/>
            </a:pPr>
            <a:r>
              <a:rPr lang="en" sz="2300">
                <a:solidFill>
                  <a:srgbClr val="FFFFFF"/>
                </a:solidFill>
              </a:rPr>
              <a:t>Slides 35-43 provide four options for concluding the presentation, for </a:t>
            </a:r>
            <a:r>
              <a:rPr lang="en" sz="2300">
                <a:solidFill>
                  <a:schemeClr val="lt1"/>
                </a:solidFill>
              </a:rPr>
              <a:t>participants to think about what they can do next to promote SEL</a:t>
            </a:r>
            <a:r>
              <a:rPr lang="en" sz="2300">
                <a:solidFill>
                  <a:srgbClr val="FFFFFF"/>
                </a:solidFill>
              </a:rPr>
              <a:t>. Choose the conclusion that works best and delete/hide any slides you will not use.  </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p:nvPr/>
        </p:nvSpPr>
        <p:spPr>
          <a:xfrm>
            <a:off x="3697075" y="645296"/>
            <a:ext cx="53823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600" b="1" i="0" u="none" strike="noStrike" cap="none">
                <a:solidFill>
                  <a:srgbClr val="00B050"/>
                </a:solidFill>
                <a:latin typeface="Calibri"/>
                <a:ea typeface="Calibri"/>
                <a:cs typeface="Calibri"/>
                <a:sym typeface="Calibri"/>
              </a:rPr>
              <a:t>The abilities to establish and maintain healthy and supportive relationships and to effectively navigate settings with diverse individuals and groups</a:t>
            </a:r>
            <a:r>
              <a:rPr lang="en" sz="1600" b="0" i="0" u="none" strike="noStrike" cap="none">
                <a:solidFill>
                  <a:srgbClr val="00B050"/>
                </a:solidFill>
                <a:latin typeface="Calibri"/>
                <a:ea typeface="Calibri"/>
                <a:cs typeface="Calibri"/>
                <a:sym typeface="Calibri"/>
              </a:rPr>
              <a:t>. </a:t>
            </a:r>
            <a:r>
              <a:rPr lang="en" sz="1600" b="0" i="0" u="none" strike="noStrike" cap="none">
                <a:solidFill>
                  <a:schemeClr val="dk1"/>
                </a:solidFill>
                <a:latin typeface="Calibri"/>
                <a:ea typeface="Calibri"/>
                <a:cs typeface="Calibri"/>
                <a:sym typeface="Calibri"/>
              </a:rPr>
              <a:t>This includes the capacities to communicate clearly, listen actively, cooperate, work collaboratively to problem solve and negotiate conflict constructively, navigate settings with differing social and cultural demands and opportunities, provide leadership, and seek or offer help when needed.</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Such as:</a:t>
            </a:r>
            <a:endParaRPr sz="16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Communicating effectively</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Developing positive relationships</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Demonstrating cultural competency</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Practicing teamwork and collaborative problem-solving</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Resolving conflicts constructively</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Resisting negative social pressure</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Showing leadership in groups</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Seeking or offering support and help when needed</a:t>
            </a:r>
            <a:endParaRPr sz="1300" b="0" i="0" u="none" strike="noStrike" cap="none">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a:solidFill>
                  <a:schemeClr val="dk1"/>
                </a:solidFill>
                <a:latin typeface="Calibri"/>
                <a:ea typeface="Calibri"/>
                <a:cs typeface="Calibri"/>
                <a:sym typeface="Calibri"/>
              </a:rPr>
              <a:t>Standing up for the rights of others</a:t>
            </a:r>
            <a:endParaRPr sz="1300" b="1" i="0" u="none" strike="noStrike" cap="none">
              <a:solidFill>
                <a:srgbClr val="6AA84F"/>
              </a:solidFill>
              <a:latin typeface="Calibri"/>
              <a:ea typeface="Calibri"/>
              <a:cs typeface="Calibri"/>
              <a:sym typeface="Calibri"/>
            </a:endParaRPr>
          </a:p>
        </p:txBody>
      </p:sp>
      <p:sp>
        <p:nvSpPr>
          <p:cNvPr id="281" name="Google Shape;281;p40"/>
          <p:cNvSpPr txBox="1"/>
          <p:nvPr/>
        </p:nvSpPr>
        <p:spPr>
          <a:xfrm>
            <a:off x="3544675" y="143096"/>
            <a:ext cx="49434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600" b="1" i="0" u="none" strike="noStrike" cap="none">
                <a:solidFill>
                  <a:srgbClr val="00B050"/>
                </a:solidFill>
                <a:latin typeface="Calibri"/>
                <a:ea typeface="Calibri"/>
                <a:cs typeface="Calibri"/>
                <a:sym typeface="Calibri"/>
              </a:rPr>
              <a:t>RELATIONSHIP SKILLS</a:t>
            </a:r>
            <a:endParaRPr sz="3600" b="0" i="0" u="none" strike="noStrike" cap="none">
              <a:solidFill>
                <a:srgbClr val="00B050"/>
              </a:solidFill>
              <a:latin typeface="Arial"/>
              <a:ea typeface="Arial"/>
              <a:cs typeface="Arial"/>
              <a:sym typeface="Arial"/>
            </a:endParaRPr>
          </a:p>
        </p:txBody>
      </p:sp>
      <p:cxnSp>
        <p:nvCxnSpPr>
          <p:cNvPr id="282" name="Google Shape;282;p40"/>
          <p:cNvCxnSpPr/>
          <p:nvPr/>
        </p:nvCxnSpPr>
        <p:spPr>
          <a:xfrm rot="10800000" flipH="1">
            <a:off x="3597925" y="600296"/>
            <a:ext cx="5145000" cy="9600"/>
          </a:xfrm>
          <a:prstGeom prst="straightConnector1">
            <a:avLst/>
          </a:prstGeom>
          <a:noFill/>
          <a:ln w="19050" cap="flat" cmpd="sng">
            <a:solidFill>
              <a:srgbClr val="00B050"/>
            </a:solidFill>
            <a:prstDash val="solid"/>
            <a:round/>
            <a:headEnd type="none" w="sm" len="sm"/>
            <a:tailEnd type="none" w="sm" len="sm"/>
          </a:ln>
        </p:spPr>
      </p:cxnSp>
      <p:pic>
        <p:nvPicPr>
          <p:cNvPr id="283" name="Google Shape;283;p40"/>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a:solidFill>
                  <a:srgbClr val="00B050"/>
                </a:solidFill>
                <a:latin typeface="Calibri"/>
                <a:ea typeface="Calibri"/>
                <a:cs typeface="Calibri"/>
                <a:sym typeface="Calibri"/>
              </a:rPr>
              <a:t>Reflection: Relationship Skills</a:t>
            </a:r>
            <a:endParaRPr sz="3900" b="0" i="0" u="none" strike="noStrike" cap="none">
              <a:solidFill>
                <a:srgbClr val="00B050"/>
              </a:solidFill>
              <a:latin typeface="Arial"/>
              <a:ea typeface="Arial"/>
              <a:cs typeface="Arial"/>
              <a:sym typeface="Arial"/>
            </a:endParaRPr>
          </a:p>
        </p:txBody>
      </p:sp>
      <p:sp>
        <p:nvSpPr>
          <p:cNvPr id="289" name="Google Shape;289;p41"/>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W</a:t>
            </a:r>
            <a:r>
              <a:rPr lang="en" sz="2400" b="1">
                <a:solidFill>
                  <a:srgbClr val="00B050"/>
                </a:solidFill>
                <a:highlight>
                  <a:srgbClr val="FFFFFF"/>
                </a:highlight>
                <a:latin typeface="Calibri"/>
                <a:ea typeface="Calibri"/>
                <a:cs typeface="Calibri"/>
                <a:sym typeface="Calibri"/>
              </a:rPr>
              <a:t>hat comes to mind when you read these statements?</a:t>
            </a:r>
            <a:endParaRPr sz="2400" b="1">
              <a:solidFill>
                <a:srgbClr val="00B050"/>
              </a:solidFill>
              <a:latin typeface="Calibri"/>
              <a:ea typeface="Calibri"/>
              <a:cs typeface="Calibri"/>
              <a:sym typeface="Calibri"/>
            </a:endParaRPr>
          </a:p>
        </p:txBody>
      </p:sp>
      <p:sp>
        <p:nvSpPr>
          <p:cNvPr id="290" name="Google Shape;290;p41"/>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The statements below describe some ways you might see relationship skills in your personal experiences.</a:t>
            </a:r>
            <a:endParaRPr sz="2400" b="1">
              <a:solidFill>
                <a:srgbClr val="00B050"/>
              </a:solidFill>
              <a:latin typeface="Calibri"/>
              <a:ea typeface="Calibri"/>
              <a:cs typeface="Calibri"/>
              <a:sym typeface="Calibri"/>
            </a:endParaRPr>
          </a:p>
        </p:txBody>
      </p:sp>
      <p:graphicFrame>
        <p:nvGraphicFramePr>
          <p:cNvPr id="291" name="Google Shape;291;p41"/>
          <p:cNvGraphicFramePr/>
          <p:nvPr/>
        </p:nvGraphicFramePr>
        <p:xfrm>
          <a:off x="952500" y="1926925"/>
          <a:ext cx="7239000" cy="192015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a:t>I stay focused when listening to others and carefully consider their meaning.</a:t>
                      </a:r>
                      <a:endParaRPr sz="18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t>I try to get to know the people around me.</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t>I openly admit my mistakes to myself and others and work to make things right.</a:t>
                      </a:r>
                      <a:endParaRPr sz="180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p:nvPr/>
        </p:nvSpPr>
        <p:spPr>
          <a:xfrm>
            <a:off x="3556725" y="991511"/>
            <a:ext cx="55227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600" b="1" i="0" u="none" strike="noStrike" cap="none">
                <a:solidFill>
                  <a:srgbClr val="BF9000"/>
                </a:solidFill>
                <a:latin typeface="Calibri"/>
                <a:ea typeface="Calibri"/>
                <a:cs typeface="Calibri"/>
                <a:sym typeface="Calibri"/>
              </a:rPr>
              <a:t>The abilities to make caring and constructive choices about personal behavior and social interactions across diverse situations</a:t>
            </a:r>
            <a:r>
              <a:rPr lang="en" sz="1600" b="0" i="0" u="none" strike="noStrike" cap="none">
                <a:solidFill>
                  <a:srgbClr val="BF9000"/>
                </a:solidFill>
                <a:latin typeface="Calibri"/>
                <a:ea typeface="Calibri"/>
                <a:cs typeface="Calibri"/>
                <a:sym typeface="Calibri"/>
              </a:rPr>
              <a:t>. </a:t>
            </a:r>
            <a:r>
              <a:rPr lang="en" sz="1600" b="0" i="0" u="none" strike="noStrike" cap="none">
                <a:solidFill>
                  <a:schemeClr val="dk1"/>
                </a:solidFill>
                <a:latin typeface="Calibri"/>
                <a:ea typeface="Calibri"/>
                <a:cs typeface="Calibri"/>
                <a:sym typeface="Calibri"/>
              </a:rPr>
              <a:t>This includes the capacities to consider ethical standards and safety concerns, and to evaluate the benefits and consequences of various actions for personal, social, and collective well-being.</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Such as:</a:t>
            </a:r>
            <a:endParaRPr sz="16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Demonstrating curiosity and open-mindedness</a:t>
            </a:r>
            <a:endParaRPr sz="12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Learning how to make a reasoned judgment after analyzing information, data, and facts</a:t>
            </a:r>
            <a:endParaRPr sz="12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Identifying solutions for personal and social problems</a:t>
            </a:r>
            <a:endParaRPr sz="12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Anticipating and evaluating the consequences of one’s actions</a:t>
            </a:r>
            <a:endParaRPr sz="12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Recognizing how critical thinking skills are useful both inside and outside of school</a:t>
            </a:r>
            <a:endParaRPr sz="12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Reflecting on one’s role to promote personal, family, and community well-being </a:t>
            </a:r>
            <a:endParaRPr sz="1200" b="0" i="0" u="none" strike="noStrike" cap="none">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a:solidFill>
                  <a:schemeClr val="dk1"/>
                </a:solidFill>
                <a:latin typeface="Calibri"/>
                <a:ea typeface="Calibri"/>
                <a:cs typeface="Calibri"/>
                <a:sym typeface="Calibri"/>
              </a:rPr>
              <a:t>Evaluating personal, interpersonal, community, and institutional impacts</a:t>
            </a:r>
            <a:endParaRPr sz="1200" b="1" i="0" u="none" strike="noStrike" cap="none">
              <a:solidFill>
                <a:srgbClr val="6AA84F"/>
              </a:solidFill>
              <a:latin typeface="Calibri"/>
              <a:ea typeface="Calibri"/>
              <a:cs typeface="Calibri"/>
              <a:sym typeface="Calibri"/>
            </a:endParaRPr>
          </a:p>
        </p:txBody>
      </p:sp>
      <p:sp>
        <p:nvSpPr>
          <p:cNvPr id="297" name="Google Shape;297;p42"/>
          <p:cNvSpPr txBox="1"/>
          <p:nvPr/>
        </p:nvSpPr>
        <p:spPr>
          <a:xfrm>
            <a:off x="3459950" y="295500"/>
            <a:ext cx="639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000" b="1" i="0" u="none" strike="noStrike" cap="none">
                <a:solidFill>
                  <a:srgbClr val="BF9000"/>
                </a:solidFill>
                <a:latin typeface="Calibri"/>
                <a:ea typeface="Calibri"/>
                <a:cs typeface="Calibri"/>
                <a:sym typeface="Calibri"/>
              </a:rPr>
              <a:t>RESPONSIBLE DECISION-MAKING</a:t>
            </a:r>
            <a:endParaRPr sz="3000" b="0" i="0" u="none" strike="noStrike" cap="none">
              <a:solidFill>
                <a:srgbClr val="BF9000"/>
              </a:solidFill>
              <a:latin typeface="Arial"/>
              <a:ea typeface="Arial"/>
              <a:cs typeface="Arial"/>
              <a:sym typeface="Arial"/>
            </a:endParaRPr>
          </a:p>
        </p:txBody>
      </p:sp>
      <p:cxnSp>
        <p:nvCxnSpPr>
          <p:cNvPr id="298" name="Google Shape;298;p42"/>
          <p:cNvCxnSpPr/>
          <p:nvPr/>
        </p:nvCxnSpPr>
        <p:spPr>
          <a:xfrm>
            <a:off x="3293125" y="956111"/>
            <a:ext cx="5226300" cy="7800"/>
          </a:xfrm>
          <a:prstGeom prst="straightConnector1">
            <a:avLst/>
          </a:prstGeom>
          <a:noFill/>
          <a:ln w="19050" cap="flat" cmpd="sng">
            <a:solidFill>
              <a:srgbClr val="BF9000"/>
            </a:solidFill>
            <a:prstDash val="solid"/>
            <a:round/>
            <a:headEnd type="none" w="sm" len="sm"/>
            <a:tailEnd type="none" w="sm" len="sm"/>
          </a:ln>
        </p:spPr>
      </p:cxnSp>
      <p:pic>
        <p:nvPicPr>
          <p:cNvPr id="299" name="Google Shape;299;p42"/>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p:nvPr/>
        </p:nvSpPr>
        <p:spPr>
          <a:xfrm>
            <a:off x="0" y="318525"/>
            <a:ext cx="91440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a:solidFill>
                  <a:srgbClr val="C2961C"/>
                </a:solidFill>
                <a:latin typeface="Calibri"/>
                <a:ea typeface="Calibri"/>
                <a:cs typeface="Calibri"/>
                <a:sym typeface="Calibri"/>
              </a:rPr>
              <a:t>Reflection: Responsible Decision-Making</a:t>
            </a:r>
            <a:endParaRPr sz="3900" b="0" i="0" u="none" strike="noStrike" cap="none">
              <a:solidFill>
                <a:srgbClr val="C2961C"/>
              </a:solidFill>
              <a:latin typeface="Arial"/>
              <a:ea typeface="Arial"/>
              <a:cs typeface="Arial"/>
              <a:sym typeface="Arial"/>
            </a:endParaRPr>
          </a:p>
        </p:txBody>
      </p:sp>
      <p:sp>
        <p:nvSpPr>
          <p:cNvPr id="305" name="Google Shape;305;p43"/>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C2961C"/>
                </a:solidFill>
                <a:latin typeface="Calibri"/>
                <a:ea typeface="Calibri"/>
                <a:cs typeface="Calibri"/>
                <a:sym typeface="Calibri"/>
              </a:rPr>
              <a:t>W</a:t>
            </a:r>
            <a:r>
              <a:rPr lang="en" sz="2400" b="1">
                <a:solidFill>
                  <a:srgbClr val="C2961C"/>
                </a:solidFill>
                <a:highlight>
                  <a:srgbClr val="FFFFFF"/>
                </a:highlight>
                <a:latin typeface="Calibri"/>
                <a:ea typeface="Calibri"/>
                <a:cs typeface="Calibri"/>
                <a:sym typeface="Calibri"/>
              </a:rPr>
              <a:t>hat comes to mind when you read these statements?</a:t>
            </a:r>
            <a:endParaRPr sz="2400" b="1">
              <a:solidFill>
                <a:srgbClr val="C2961C"/>
              </a:solidFill>
              <a:latin typeface="Calibri"/>
              <a:ea typeface="Calibri"/>
              <a:cs typeface="Calibri"/>
              <a:sym typeface="Calibri"/>
            </a:endParaRPr>
          </a:p>
        </p:txBody>
      </p:sp>
      <p:sp>
        <p:nvSpPr>
          <p:cNvPr id="306" name="Google Shape;306;p43"/>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C2961C"/>
                </a:solidFill>
                <a:latin typeface="Calibri"/>
                <a:ea typeface="Calibri"/>
                <a:cs typeface="Calibri"/>
                <a:sym typeface="Calibri"/>
              </a:rPr>
              <a:t>The statements below describe some ways you might see responsible decision-making in your personal experiences.</a:t>
            </a:r>
            <a:endParaRPr sz="2400" b="1">
              <a:solidFill>
                <a:srgbClr val="C2961C"/>
              </a:solidFill>
              <a:latin typeface="Calibri"/>
              <a:ea typeface="Calibri"/>
              <a:cs typeface="Calibri"/>
              <a:sym typeface="Calibri"/>
            </a:endParaRPr>
          </a:p>
        </p:txBody>
      </p:sp>
      <p:graphicFrame>
        <p:nvGraphicFramePr>
          <p:cNvPr id="307" name="Google Shape;307;p43"/>
          <p:cNvGraphicFramePr/>
          <p:nvPr/>
        </p:nvGraphicFramePr>
        <p:xfrm>
          <a:off x="952500" y="17227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a:t>I involve those who are impacted to explore a problem collaboratively before choosing a solution.</a:t>
                      </a:r>
                      <a:endParaRPr sz="18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t>I consider how my choices will be viewed through the lens of the young people I support and the community around them.</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t>I take time for self-reflection and group reflection on progress toward goals and the process used.</a:t>
                      </a:r>
                      <a:endParaRPr sz="180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4"/>
          <p:cNvPicPr preferRelativeResize="0"/>
          <p:nvPr/>
        </p:nvPicPr>
        <p:blipFill>
          <a:blip r:embed="rId3">
            <a:alphaModFix/>
          </a:blip>
          <a:stretch>
            <a:fillRect/>
          </a:stretch>
        </p:blipFill>
        <p:spPr>
          <a:xfrm>
            <a:off x="4002125" y="99825"/>
            <a:ext cx="4973108" cy="4838700"/>
          </a:xfrm>
          <a:prstGeom prst="rect">
            <a:avLst/>
          </a:prstGeom>
          <a:noFill/>
          <a:ln>
            <a:noFill/>
          </a:ln>
        </p:spPr>
      </p:pic>
      <p:sp>
        <p:nvSpPr>
          <p:cNvPr id="313" name="Google Shape;313;p44"/>
          <p:cNvSpPr txBox="1"/>
          <p:nvPr/>
        </p:nvSpPr>
        <p:spPr>
          <a:xfrm>
            <a:off x="124175" y="180700"/>
            <a:ext cx="45615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The Key Settings</a:t>
            </a:r>
            <a:endParaRPr sz="3700">
              <a:solidFill>
                <a:srgbClr val="0076BE"/>
              </a:solidFill>
            </a:endParaRPr>
          </a:p>
        </p:txBody>
      </p:sp>
      <p:cxnSp>
        <p:nvCxnSpPr>
          <p:cNvPr id="314" name="Google Shape;314;p44"/>
          <p:cNvCxnSpPr/>
          <p:nvPr/>
        </p:nvCxnSpPr>
        <p:spPr>
          <a:xfrm rot="10800000" flipH="1">
            <a:off x="0" y="929687"/>
            <a:ext cx="2955300" cy="19200"/>
          </a:xfrm>
          <a:prstGeom prst="straightConnector1">
            <a:avLst/>
          </a:prstGeom>
          <a:noFill/>
          <a:ln w="19050" cap="flat" cmpd="sng">
            <a:solidFill>
              <a:srgbClr val="0076BE"/>
            </a:solidFill>
            <a:prstDash val="solid"/>
            <a:round/>
            <a:headEnd type="none" w="sm" len="sm"/>
            <a:tailEnd type="none" w="sm" len="sm"/>
          </a:ln>
        </p:spPr>
      </p:cxnSp>
      <p:sp>
        <p:nvSpPr>
          <p:cNvPr id="315" name="Google Shape;315;p44"/>
          <p:cNvSpPr txBox="1"/>
          <p:nvPr/>
        </p:nvSpPr>
        <p:spPr>
          <a:xfrm>
            <a:off x="232925" y="1232700"/>
            <a:ext cx="36498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Calibri"/>
                <a:ea typeface="Calibri"/>
                <a:cs typeface="Calibri"/>
                <a:sym typeface="Calibri"/>
              </a:rPr>
              <a:t>Our framework takes a systemic approach that emphasizes the importance of establishing equitable learning environments and coordinating practices across key settings of </a:t>
            </a:r>
            <a:r>
              <a:rPr lang="en" sz="1800" b="1" i="1">
                <a:latin typeface="Calibri"/>
                <a:ea typeface="Calibri"/>
                <a:cs typeface="Calibri"/>
                <a:sym typeface="Calibri"/>
              </a:rPr>
              <a:t>classrooms, schools, families, and communities </a:t>
            </a:r>
            <a:r>
              <a:rPr lang="en" sz="1800">
                <a:latin typeface="Calibri"/>
                <a:ea typeface="Calibri"/>
                <a:cs typeface="Calibri"/>
                <a:sym typeface="Calibri"/>
              </a:rPr>
              <a:t>to enhance all students’ social, emotional, and academic learning.</a:t>
            </a:r>
            <a:endParaRPr sz="18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p:nvPr/>
        </p:nvSpPr>
        <p:spPr>
          <a:xfrm>
            <a:off x="112500" y="0"/>
            <a:ext cx="4802100" cy="1209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Classrooms</a:t>
            </a:r>
            <a:endParaRPr sz="3700" b="1">
              <a:solidFill>
                <a:srgbClr val="0076BE"/>
              </a:solidFill>
              <a:latin typeface="Calibri"/>
              <a:ea typeface="Calibri"/>
              <a:cs typeface="Calibri"/>
              <a:sym typeface="Calibri"/>
            </a:endParaRPr>
          </a:p>
          <a:p>
            <a:pPr marL="0" lvl="0" indent="0" algn="l" rtl="0">
              <a:lnSpc>
                <a:spcPct val="90000"/>
              </a:lnSpc>
              <a:spcBef>
                <a:spcPts val="0"/>
              </a:spcBef>
              <a:spcAft>
                <a:spcPts val="0"/>
              </a:spcAft>
              <a:buNone/>
            </a:pPr>
            <a:endParaRPr sz="3700" b="1">
              <a:solidFill>
                <a:srgbClr val="0076BE"/>
              </a:solidFill>
              <a:latin typeface="Calibri"/>
              <a:ea typeface="Calibri"/>
              <a:cs typeface="Calibri"/>
              <a:sym typeface="Calibri"/>
            </a:endParaRPr>
          </a:p>
        </p:txBody>
      </p:sp>
      <p:cxnSp>
        <p:nvCxnSpPr>
          <p:cNvPr id="321" name="Google Shape;321;p45"/>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22" name="Google Shape;322;p45"/>
          <p:cNvSpPr txBox="1"/>
          <p:nvPr/>
        </p:nvSpPr>
        <p:spPr>
          <a:xfrm>
            <a:off x="136875" y="1093900"/>
            <a:ext cx="46371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A supportive classroom environment</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Integration of SEL and instruction</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Explicit SEL instruction</a:t>
            </a:r>
            <a:endParaRPr sz="2000">
              <a:solidFill>
                <a:schemeClr val="dk1"/>
              </a:solidFill>
              <a:highlight>
                <a:srgbClr val="FFFFFF"/>
              </a:highlight>
              <a:latin typeface="Calibri"/>
              <a:ea typeface="Calibri"/>
              <a:cs typeface="Calibri"/>
              <a:sym typeface="Calibri"/>
            </a:endParaRPr>
          </a:p>
        </p:txBody>
      </p:sp>
      <p:sp>
        <p:nvSpPr>
          <p:cNvPr id="323" name="Google Shape;323;p45"/>
          <p:cNvSpPr txBox="1"/>
          <p:nvPr/>
        </p:nvSpPr>
        <p:spPr>
          <a:xfrm>
            <a:off x="60675" y="697200"/>
            <a:ext cx="53286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a:highlight>
                  <a:srgbClr val="FFFFFF"/>
                </a:highlight>
                <a:latin typeface="Calibri"/>
                <a:ea typeface="Calibri"/>
                <a:cs typeface="Calibri"/>
                <a:sym typeface="Calibri"/>
              </a:rPr>
              <a:t>Classroom-based approaches include: </a:t>
            </a:r>
            <a:endParaRPr sz="2200" b="1">
              <a:highlight>
                <a:srgbClr val="FFFFFF"/>
              </a:highlight>
              <a:latin typeface="Calibri"/>
              <a:ea typeface="Calibri"/>
              <a:cs typeface="Calibri"/>
              <a:sym typeface="Calibri"/>
            </a:endParaRPr>
          </a:p>
        </p:txBody>
      </p:sp>
      <p:sp>
        <p:nvSpPr>
          <p:cNvPr id="324" name="Google Shape;324;p45"/>
          <p:cNvSpPr txBox="1"/>
          <p:nvPr/>
        </p:nvSpPr>
        <p:spPr>
          <a:xfrm>
            <a:off x="146850" y="2301400"/>
            <a:ext cx="489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a:solidFill>
                  <a:schemeClr val="dk1"/>
                </a:solidFill>
                <a:highlight>
                  <a:srgbClr val="FFFFFF"/>
                </a:highlight>
                <a:latin typeface="Calibri"/>
                <a:ea typeface="Calibri"/>
                <a:cs typeface="Calibri"/>
                <a:sym typeface="Calibri"/>
              </a:rPr>
              <a:t>High-quality SEL instruction is SAFE</a:t>
            </a:r>
            <a:endParaRPr sz="2200" b="1">
              <a:latin typeface="Calibri"/>
              <a:ea typeface="Calibri"/>
              <a:cs typeface="Calibri"/>
              <a:sym typeface="Calibri"/>
            </a:endParaRPr>
          </a:p>
        </p:txBody>
      </p:sp>
      <p:sp>
        <p:nvSpPr>
          <p:cNvPr id="325" name="Google Shape;325;p45"/>
          <p:cNvSpPr txBox="1"/>
          <p:nvPr/>
        </p:nvSpPr>
        <p:spPr>
          <a:xfrm>
            <a:off x="112500" y="2683825"/>
            <a:ext cx="4890000" cy="2139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SzPts val="2000"/>
              <a:buFont typeface="Calibri"/>
              <a:buChar char="●"/>
            </a:pPr>
            <a:r>
              <a:rPr lang="en" sz="2000" b="1" i="1">
                <a:solidFill>
                  <a:srgbClr val="0076BE"/>
                </a:solidFill>
                <a:highlight>
                  <a:srgbClr val="FFFFFF"/>
                </a:highlight>
                <a:latin typeface="Calibri"/>
                <a:ea typeface="Calibri"/>
                <a:cs typeface="Calibri"/>
                <a:sym typeface="Calibri"/>
              </a:rPr>
              <a:t>Sequenced</a:t>
            </a:r>
            <a:r>
              <a:rPr lang="en" sz="2000" b="1">
                <a:solidFill>
                  <a:schemeClr val="dk1"/>
                </a:solidFill>
                <a:highlight>
                  <a:srgbClr val="FFFFFF"/>
                </a:highlight>
                <a:latin typeface="Calibri"/>
                <a:ea typeface="Calibri"/>
                <a:cs typeface="Calibri"/>
                <a:sym typeface="Calibri"/>
              </a:rPr>
              <a:t> </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a:solidFill>
                  <a:srgbClr val="0076BE"/>
                </a:solidFill>
                <a:highlight>
                  <a:srgbClr val="FFFFFF"/>
                </a:highlight>
                <a:latin typeface="Calibri"/>
                <a:ea typeface="Calibri"/>
                <a:cs typeface="Calibri"/>
                <a:sym typeface="Calibri"/>
              </a:rPr>
              <a:t>Active</a:t>
            </a:r>
            <a:r>
              <a:rPr lang="en" sz="2000">
                <a:solidFill>
                  <a:schemeClr val="dk1"/>
                </a:solidFill>
                <a:highlight>
                  <a:srgbClr val="FFFFFF"/>
                </a:highlight>
                <a:latin typeface="Calibri"/>
                <a:ea typeface="Calibri"/>
                <a:cs typeface="Calibri"/>
                <a:sym typeface="Calibri"/>
              </a:rPr>
              <a:t> </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a:solidFill>
                  <a:srgbClr val="0076BE"/>
                </a:solidFill>
                <a:highlight>
                  <a:srgbClr val="FFFFFF"/>
                </a:highlight>
                <a:latin typeface="Calibri"/>
                <a:ea typeface="Calibri"/>
                <a:cs typeface="Calibri"/>
                <a:sym typeface="Calibri"/>
              </a:rPr>
              <a:t>Focused</a:t>
            </a:r>
            <a:r>
              <a:rPr lang="en" sz="2000">
                <a:solidFill>
                  <a:srgbClr val="0076BE"/>
                </a:solidFill>
                <a:highlight>
                  <a:srgbClr val="FFFFFF"/>
                </a:highlight>
                <a:latin typeface="Calibri"/>
                <a:ea typeface="Calibri"/>
                <a:cs typeface="Calibri"/>
                <a:sym typeface="Calibri"/>
              </a:rPr>
              <a:t> </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a:solidFill>
                  <a:srgbClr val="0076BE"/>
                </a:solidFill>
                <a:highlight>
                  <a:srgbClr val="FFFFFF"/>
                </a:highlight>
                <a:latin typeface="Calibri"/>
                <a:ea typeface="Calibri"/>
                <a:cs typeface="Calibri"/>
                <a:sym typeface="Calibri"/>
              </a:rPr>
              <a:t>Explicit</a:t>
            </a:r>
            <a:endParaRPr sz="2000" b="1" i="1">
              <a:solidFill>
                <a:srgbClr val="0076BE"/>
              </a:solidFill>
              <a:highlight>
                <a:srgbClr val="FFFFFF"/>
              </a:highlight>
              <a:latin typeface="Calibri"/>
              <a:ea typeface="Calibri"/>
              <a:cs typeface="Calibri"/>
              <a:sym typeface="Calibri"/>
            </a:endParaRPr>
          </a:p>
          <a:p>
            <a:pPr marL="0" lvl="0" indent="0" algn="l" rtl="0">
              <a:lnSpc>
                <a:spcPct val="115000"/>
              </a:lnSpc>
              <a:spcBef>
                <a:spcPts val="1800"/>
              </a:spcBef>
              <a:spcAft>
                <a:spcPts val="1800"/>
              </a:spcAft>
              <a:buNone/>
            </a:pPr>
            <a:endParaRPr sz="2000" b="1" i="1">
              <a:solidFill>
                <a:srgbClr val="0076BE"/>
              </a:solidFill>
              <a:highlight>
                <a:srgbClr val="FFFFFF"/>
              </a:highlight>
              <a:latin typeface="Calibri"/>
              <a:ea typeface="Calibri"/>
              <a:cs typeface="Calibri"/>
              <a:sym typeface="Calibri"/>
            </a:endParaRPr>
          </a:p>
        </p:txBody>
      </p:sp>
      <p:pic>
        <p:nvPicPr>
          <p:cNvPr id="326" name="Google Shape;326;p45" descr="Diagram, text, icon&#10;&#10;Description automatically generated with medium confidence"/>
          <p:cNvPicPr preferRelativeResize="0"/>
          <p:nvPr/>
        </p:nvPicPr>
        <p:blipFill rotWithShape="1">
          <a:blip r:embed="rId3">
            <a:alphaModFix/>
          </a:blip>
          <a:srcRect/>
          <a:stretch/>
        </p:blipFill>
        <p:spPr>
          <a:xfrm>
            <a:off x="5554168" y="112386"/>
            <a:ext cx="3474674" cy="1848843"/>
          </a:xfrm>
          <a:prstGeom prst="rect">
            <a:avLst/>
          </a:prstGeom>
          <a:noFill/>
          <a:ln>
            <a:noFill/>
          </a:ln>
        </p:spPr>
      </p:pic>
      <p:pic>
        <p:nvPicPr>
          <p:cNvPr id="327" name="Google Shape;327;p45"/>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6"/>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Schools</a:t>
            </a:r>
            <a:endParaRPr sz="3700">
              <a:solidFill>
                <a:srgbClr val="0076BE"/>
              </a:solidFill>
            </a:endParaRPr>
          </a:p>
        </p:txBody>
      </p:sp>
      <p:cxnSp>
        <p:nvCxnSpPr>
          <p:cNvPr id="333" name="Google Shape;333;p46"/>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pic>
        <p:nvPicPr>
          <p:cNvPr id="334" name="Google Shape;334;p46"/>
          <p:cNvPicPr preferRelativeResize="0"/>
          <p:nvPr/>
        </p:nvPicPr>
        <p:blipFill>
          <a:blip r:embed="rId3">
            <a:alphaModFix/>
          </a:blip>
          <a:stretch>
            <a:fillRect/>
          </a:stretch>
        </p:blipFill>
        <p:spPr>
          <a:xfrm>
            <a:off x="5904350" y="2141659"/>
            <a:ext cx="2774326" cy="2699341"/>
          </a:xfrm>
          <a:prstGeom prst="rect">
            <a:avLst/>
          </a:prstGeom>
          <a:noFill/>
          <a:ln>
            <a:noFill/>
          </a:ln>
        </p:spPr>
      </p:pic>
      <p:pic>
        <p:nvPicPr>
          <p:cNvPr id="335" name="Google Shape;335;p46"/>
          <p:cNvPicPr preferRelativeResize="0"/>
          <p:nvPr/>
        </p:nvPicPr>
        <p:blipFill>
          <a:blip r:embed="rId4">
            <a:alphaModFix/>
          </a:blip>
          <a:stretch>
            <a:fillRect/>
          </a:stretch>
        </p:blipFill>
        <p:spPr>
          <a:xfrm>
            <a:off x="5936813" y="152400"/>
            <a:ext cx="2709402" cy="1836857"/>
          </a:xfrm>
          <a:prstGeom prst="rect">
            <a:avLst/>
          </a:prstGeom>
          <a:noFill/>
          <a:ln>
            <a:noFill/>
          </a:ln>
        </p:spPr>
      </p:pic>
      <p:sp>
        <p:nvSpPr>
          <p:cNvPr id="336" name="Google Shape;336;p46"/>
          <p:cNvSpPr txBox="1"/>
          <p:nvPr/>
        </p:nvSpPr>
        <p:spPr>
          <a:xfrm>
            <a:off x="112500" y="1609800"/>
            <a:ext cx="5328600" cy="1908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Foster a supportive school climate</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Adopt an evidence-based program for SEL</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Integrate student supports with SEL</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Establish discipline policies that promote SEL</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Elevate student voice</a:t>
            </a:r>
            <a:endParaRPr sz="2000">
              <a:solidFill>
                <a:schemeClr val="dk1"/>
              </a:solidFill>
              <a:highlight>
                <a:srgbClr val="FFFFFF"/>
              </a:highlight>
              <a:latin typeface="Calibri"/>
              <a:ea typeface="Calibri"/>
              <a:cs typeface="Calibri"/>
              <a:sym typeface="Calibri"/>
            </a:endParaRPr>
          </a:p>
        </p:txBody>
      </p:sp>
      <p:sp>
        <p:nvSpPr>
          <p:cNvPr id="337" name="Google Shape;337;p46"/>
          <p:cNvSpPr txBox="1"/>
          <p:nvPr/>
        </p:nvSpPr>
        <p:spPr>
          <a:xfrm>
            <a:off x="60675" y="697200"/>
            <a:ext cx="53286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a:highlight>
                  <a:srgbClr val="FFFFFF"/>
                </a:highlight>
                <a:latin typeface="Calibri"/>
                <a:ea typeface="Calibri"/>
                <a:cs typeface="Calibri"/>
                <a:sym typeface="Calibri"/>
              </a:rPr>
              <a:t>Schoolwide practices and structures that promote SEL: </a:t>
            </a:r>
            <a:endParaRPr sz="2200" b="1">
              <a:highlight>
                <a:srgbClr val="FFFFFF"/>
              </a:highlight>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7"/>
          <p:cNvPicPr preferRelativeResize="0"/>
          <p:nvPr/>
        </p:nvPicPr>
        <p:blipFill>
          <a:blip r:embed="rId3">
            <a:alphaModFix/>
          </a:blip>
          <a:stretch>
            <a:fillRect/>
          </a:stretch>
        </p:blipFill>
        <p:spPr>
          <a:xfrm>
            <a:off x="5904350" y="2141659"/>
            <a:ext cx="2774326" cy="2699341"/>
          </a:xfrm>
          <a:prstGeom prst="rect">
            <a:avLst/>
          </a:prstGeom>
          <a:noFill/>
          <a:ln>
            <a:noFill/>
          </a:ln>
        </p:spPr>
      </p:pic>
      <p:sp>
        <p:nvSpPr>
          <p:cNvPr id="343" name="Google Shape;343;p47"/>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Families &amp; Caregivers</a:t>
            </a:r>
            <a:endParaRPr sz="3700">
              <a:solidFill>
                <a:srgbClr val="0076BE"/>
              </a:solidFill>
            </a:endParaRPr>
          </a:p>
        </p:txBody>
      </p:sp>
      <p:cxnSp>
        <p:nvCxnSpPr>
          <p:cNvPr id="344" name="Google Shape;344;p47"/>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45" name="Google Shape;345;p47"/>
          <p:cNvSpPr txBox="1"/>
          <p:nvPr/>
        </p:nvSpPr>
        <p:spPr>
          <a:xfrm>
            <a:off x="144150" y="893250"/>
            <a:ext cx="5097600" cy="3570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Communication is two-way - Ask families and caregivers about their views and experiences to shape the school’s approach to SEL  </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Invite them to contribute to the development of the vision and goals, selection of programs, reflection on data</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Position them as experts about their children and their community</a:t>
            </a:r>
            <a:endParaRPr sz="2000" dirty="0">
              <a:solidFill>
                <a:schemeClr val="dk1"/>
              </a:solidFill>
              <a:highlight>
                <a:srgbClr val="FFFFFF"/>
              </a:highlight>
              <a:latin typeface="Calibri"/>
              <a:ea typeface="Calibri"/>
              <a:cs typeface="Calibri"/>
              <a:sym typeface="Calibri"/>
            </a:endParaRPr>
          </a:p>
        </p:txBody>
      </p:sp>
      <p:pic>
        <p:nvPicPr>
          <p:cNvPr id="346" name="Google Shape;346;p47"/>
          <p:cNvPicPr preferRelativeResize="0"/>
          <p:nvPr/>
        </p:nvPicPr>
        <p:blipFill>
          <a:blip r:embed="rId4">
            <a:alphaModFix/>
          </a:blip>
          <a:stretch>
            <a:fillRect/>
          </a:stretch>
        </p:blipFill>
        <p:spPr>
          <a:xfrm>
            <a:off x="5904350" y="103375"/>
            <a:ext cx="2695450" cy="1782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p:nvPr/>
        </p:nvSpPr>
        <p:spPr>
          <a:xfrm>
            <a:off x="112500" y="0"/>
            <a:ext cx="30000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Communities</a:t>
            </a:r>
            <a:endParaRPr sz="3700">
              <a:solidFill>
                <a:srgbClr val="0076BE"/>
              </a:solidFill>
            </a:endParaRPr>
          </a:p>
        </p:txBody>
      </p:sp>
      <p:cxnSp>
        <p:nvCxnSpPr>
          <p:cNvPr id="352" name="Google Shape;352;p48"/>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53" name="Google Shape;353;p48"/>
          <p:cNvSpPr txBox="1"/>
          <p:nvPr/>
        </p:nvSpPr>
        <p:spPr>
          <a:xfrm>
            <a:off x="112500" y="775950"/>
            <a:ext cx="5151300" cy="169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latin typeface="Calibri"/>
                <a:ea typeface="Calibri"/>
                <a:cs typeface="Calibri"/>
                <a:sym typeface="Calibri"/>
              </a:rPr>
              <a:t>Community organizations offer students more opportunities to practice SEL skills they are learning at home and during the school day.</a:t>
            </a:r>
            <a:endParaRPr sz="1800">
              <a:latin typeface="Calibri"/>
              <a:ea typeface="Calibri"/>
              <a:cs typeface="Calibri"/>
              <a:sym typeface="Calibri"/>
            </a:endParaRPr>
          </a:p>
          <a:p>
            <a:pPr marL="0" lvl="0" indent="0" algn="l" rtl="0">
              <a:lnSpc>
                <a:spcPct val="115000"/>
              </a:lnSpc>
              <a:spcBef>
                <a:spcPts val="1500"/>
              </a:spcBef>
              <a:spcAft>
                <a:spcPts val="1500"/>
              </a:spcAft>
              <a:buNone/>
            </a:pPr>
            <a:br>
              <a:rPr lang="en" sz="500">
                <a:latin typeface="Calibri"/>
                <a:ea typeface="Calibri"/>
                <a:cs typeface="Calibri"/>
                <a:sym typeface="Calibri"/>
              </a:rPr>
            </a:br>
            <a:r>
              <a:rPr lang="en" sz="1800" b="1">
                <a:solidFill>
                  <a:schemeClr val="dk1"/>
                </a:solidFill>
                <a:latin typeface="Calibri"/>
                <a:ea typeface="Calibri"/>
                <a:cs typeface="Calibri"/>
                <a:sym typeface="Calibri"/>
              </a:rPr>
              <a:t>Community partners might include:</a:t>
            </a:r>
            <a:endParaRPr sz="1800">
              <a:highlight>
                <a:srgbClr val="FFFFFF"/>
              </a:highlight>
              <a:latin typeface="Calibri"/>
              <a:ea typeface="Calibri"/>
              <a:cs typeface="Calibri"/>
              <a:sym typeface="Calibri"/>
            </a:endParaRPr>
          </a:p>
        </p:txBody>
      </p:sp>
      <p:sp>
        <p:nvSpPr>
          <p:cNvPr id="354" name="Google Shape;354;p48"/>
          <p:cNvSpPr txBox="1"/>
          <p:nvPr/>
        </p:nvSpPr>
        <p:spPr>
          <a:xfrm>
            <a:off x="53700" y="2331275"/>
            <a:ext cx="4837500" cy="22518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SzPts val="1700"/>
              <a:buFont typeface="Calibri"/>
              <a:buChar char="●"/>
            </a:pPr>
            <a:r>
              <a:rPr lang="en" sz="1700">
                <a:latin typeface="Calibri"/>
                <a:ea typeface="Calibri"/>
                <a:cs typeface="Calibri"/>
                <a:sym typeface="Calibri"/>
              </a:rPr>
              <a:t>Out-of-school time providers </a:t>
            </a:r>
            <a:endParaRPr sz="170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a:latin typeface="Calibri"/>
                <a:ea typeface="Calibri"/>
                <a:cs typeface="Calibri"/>
                <a:sym typeface="Calibri"/>
              </a:rPr>
              <a:t>Community-based nonprofit organizations</a:t>
            </a:r>
            <a:endParaRPr sz="170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a:latin typeface="Calibri"/>
                <a:ea typeface="Calibri"/>
                <a:cs typeface="Calibri"/>
                <a:sym typeface="Calibri"/>
              </a:rPr>
              <a:t>Health care providers</a:t>
            </a:r>
            <a:endParaRPr sz="170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a:latin typeface="Calibri"/>
                <a:ea typeface="Calibri"/>
                <a:cs typeface="Calibri"/>
                <a:sym typeface="Calibri"/>
              </a:rPr>
              <a:t>Universities and colleges</a:t>
            </a:r>
            <a:endParaRPr sz="170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a:latin typeface="Calibri"/>
                <a:ea typeface="Calibri"/>
                <a:cs typeface="Calibri"/>
                <a:sym typeface="Calibri"/>
              </a:rPr>
              <a:t>Local businesses</a:t>
            </a:r>
            <a:endParaRPr sz="170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a:latin typeface="Calibri"/>
                <a:ea typeface="Calibri"/>
                <a:cs typeface="Calibri"/>
                <a:sym typeface="Calibri"/>
              </a:rPr>
              <a:t>Other institutions that can connect students to their broader communities</a:t>
            </a:r>
            <a:endParaRPr sz="1700">
              <a:latin typeface="Calibri"/>
              <a:ea typeface="Calibri"/>
              <a:cs typeface="Calibri"/>
              <a:sym typeface="Calibri"/>
            </a:endParaRPr>
          </a:p>
        </p:txBody>
      </p:sp>
      <p:pic>
        <p:nvPicPr>
          <p:cNvPr id="355" name="Google Shape;355;p48"/>
          <p:cNvPicPr preferRelativeResize="0"/>
          <p:nvPr/>
        </p:nvPicPr>
        <p:blipFill>
          <a:blip r:embed="rId3">
            <a:alphaModFix/>
          </a:blip>
          <a:stretch>
            <a:fillRect/>
          </a:stretch>
        </p:blipFill>
        <p:spPr>
          <a:xfrm>
            <a:off x="6392462" y="121900"/>
            <a:ext cx="1798100" cy="1798100"/>
          </a:xfrm>
          <a:prstGeom prst="rect">
            <a:avLst/>
          </a:prstGeom>
          <a:noFill/>
          <a:ln>
            <a:noFill/>
          </a:ln>
        </p:spPr>
      </p:pic>
      <p:pic>
        <p:nvPicPr>
          <p:cNvPr id="356" name="Google Shape;356;p48"/>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9"/>
          <p:cNvPicPr preferRelativeResize="0"/>
          <p:nvPr/>
        </p:nvPicPr>
        <p:blipFill rotWithShape="1">
          <a:blip r:embed="rId3">
            <a:alphaModFix/>
          </a:blip>
          <a:srcRect t="8179" b="24444"/>
          <a:stretch/>
        </p:blipFill>
        <p:spPr>
          <a:xfrm>
            <a:off x="0" y="-27124"/>
            <a:ext cx="9144000" cy="4305000"/>
          </a:xfrm>
          <a:prstGeom prst="rect">
            <a:avLst/>
          </a:prstGeom>
          <a:noFill/>
          <a:ln>
            <a:noFill/>
          </a:ln>
        </p:spPr>
      </p:pic>
      <p:sp>
        <p:nvSpPr>
          <p:cNvPr id="362" name="Google Shape;362;p49"/>
          <p:cNvSpPr/>
          <p:nvPr/>
        </p:nvSpPr>
        <p:spPr>
          <a:xfrm>
            <a:off x="0" y="-27124"/>
            <a:ext cx="9144000" cy="4305000"/>
          </a:xfrm>
          <a:prstGeom prst="rect">
            <a:avLst/>
          </a:prstGeom>
          <a:solidFill>
            <a:srgbClr val="858591">
              <a:alpha val="69020"/>
            </a:srgbClr>
          </a:solidFill>
          <a:ln>
            <a:noFill/>
          </a:ln>
        </p:spPr>
        <p:txBody>
          <a:bodyPr spcFirstLastPara="1" wrap="square" lIns="93125" tIns="46550" rIns="93125" bIns="46550" anchor="ctr" anchorCtr="0">
            <a:noAutofit/>
          </a:bodyPr>
          <a:lstStyle/>
          <a:p>
            <a:pPr marL="0" marR="0" lvl="0" indent="0" algn="ctr" rtl="0">
              <a:lnSpc>
                <a:spcPct val="100000"/>
              </a:lnSpc>
              <a:spcBef>
                <a:spcPts val="0"/>
              </a:spcBef>
              <a:spcAft>
                <a:spcPts val="0"/>
              </a:spcAft>
              <a:buClr>
                <a:srgbClr val="000000"/>
              </a:buClr>
              <a:buSzPts val="200"/>
              <a:buFont typeface="Arial"/>
              <a:buNone/>
            </a:pPr>
            <a:endParaRPr sz="200" b="0" i="0" u="none" strike="noStrike" cap="none">
              <a:solidFill>
                <a:schemeClr val="lt1"/>
              </a:solidFill>
              <a:latin typeface="Arial"/>
              <a:ea typeface="Arial"/>
              <a:cs typeface="Arial"/>
              <a:sym typeface="Arial"/>
            </a:endParaRPr>
          </a:p>
        </p:txBody>
      </p:sp>
      <p:sp>
        <p:nvSpPr>
          <p:cNvPr id="363" name="Google Shape;363;p49"/>
          <p:cNvSpPr txBox="1"/>
          <p:nvPr/>
        </p:nvSpPr>
        <p:spPr>
          <a:xfrm>
            <a:off x="2622798" y="3165083"/>
            <a:ext cx="6295800" cy="687600"/>
          </a:xfrm>
          <a:prstGeom prst="rect">
            <a:avLst/>
          </a:prstGeom>
          <a:noFill/>
          <a:ln>
            <a:noFill/>
          </a:ln>
        </p:spPr>
        <p:txBody>
          <a:bodyPr spcFirstLastPara="1" wrap="square" lIns="34925" tIns="17450" rIns="34925" bIns="17450" anchor="t" anchorCtr="0">
            <a:noAutofit/>
          </a:bodyPr>
          <a:lstStyle/>
          <a:p>
            <a:pPr marL="0" marR="0" lvl="0" indent="0" algn="r" rtl="0">
              <a:lnSpc>
                <a:spcPct val="100000"/>
              </a:lnSpc>
              <a:spcBef>
                <a:spcPts val="0"/>
              </a:spcBef>
              <a:spcAft>
                <a:spcPts val="0"/>
              </a:spcAft>
              <a:buClr>
                <a:srgbClr val="000000"/>
              </a:buClr>
              <a:buSzPts val="6100"/>
              <a:buFont typeface="Arial"/>
              <a:buNone/>
            </a:pPr>
            <a:r>
              <a:rPr lang="en" sz="3300" b="1" dirty="0">
                <a:solidFill>
                  <a:schemeClr val="lt1"/>
                </a:solidFill>
              </a:rPr>
              <a:t>HOW CAN SCHOOLS </a:t>
            </a:r>
            <a:endParaRPr sz="3300" b="1" dirty="0">
              <a:solidFill>
                <a:schemeClr val="lt1"/>
              </a:solidFill>
            </a:endParaRPr>
          </a:p>
          <a:p>
            <a:pPr marL="0" marR="0" lvl="0" indent="0" algn="r" rtl="0">
              <a:lnSpc>
                <a:spcPct val="100000"/>
              </a:lnSpc>
              <a:spcBef>
                <a:spcPts val="0"/>
              </a:spcBef>
              <a:spcAft>
                <a:spcPts val="0"/>
              </a:spcAft>
              <a:buClr>
                <a:srgbClr val="000000"/>
              </a:buClr>
              <a:buSzPts val="6100"/>
              <a:buFont typeface="Arial"/>
              <a:buNone/>
            </a:pPr>
            <a:r>
              <a:rPr lang="en" sz="3300" b="1" dirty="0">
                <a:solidFill>
                  <a:schemeClr val="lt1"/>
                </a:solidFill>
              </a:rPr>
              <a:t>PROMOTE SEL?</a:t>
            </a:r>
            <a:endParaRPr sz="3300" b="1" i="0" u="none" strike="noStrike" cap="none"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57200" y="400050"/>
            <a:ext cx="2724300" cy="2682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a:solidFill>
                  <a:schemeClr val="dk1"/>
                </a:solidFill>
                <a:latin typeface="Calibri"/>
                <a:ea typeface="Calibri"/>
                <a:cs typeface="Calibri"/>
                <a:sym typeface="Calibri"/>
              </a:rPr>
              <a:t>Welcome</a:t>
            </a:r>
            <a:endParaRPr sz="3600"/>
          </a:p>
        </p:txBody>
      </p:sp>
      <p:pic>
        <p:nvPicPr>
          <p:cNvPr id="137" name="Google Shape;137;p23" descr="Screen Shot 2018-02-15 at 4.16.13 PM.png"/>
          <p:cNvPicPr preferRelativeResize="0"/>
          <p:nvPr/>
        </p:nvPicPr>
        <p:blipFill rotWithShape="1">
          <a:blip r:embed="rId3">
            <a:alphaModFix/>
          </a:blip>
          <a:srcRect/>
          <a:stretch/>
        </p:blipFill>
        <p:spPr>
          <a:xfrm>
            <a:off x="322328" y="1131176"/>
            <a:ext cx="8499349" cy="28811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body" idx="1"/>
          </p:nvPr>
        </p:nvSpPr>
        <p:spPr>
          <a:xfrm>
            <a:off x="0" y="297675"/>
            <a:ext cx="9144000" cy="769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a:t>What does SEL look like when it’s </a:t>
            </a:r>
            <a:r>
              <a:rPr lang="en" i="1"/>
              <a:t>schoolwide</a:t>
            </a:r>
            <a:r>
              <a:rPr lang="en"/>
              <a:t>?</a:t>
            </a:r>
            <a:endParaRPr/>
          </a:p>
        </p:txBody>
      </p:sp>
      <p:pic>
        <p:nvPicPr>
          <p:cNvPr id="369" name="Google Shape;369;p50"/>
          <p:cNvPicPr preferRelativeResize="0"/>
          <p:nvPr/>
        </p:nvPicPr>
        <p:blipFill rotWithShape="1">
          <a:blip r:embed="rId3">
            <a:alphaModFix/>
          </a:blip>
          <a:srcRect l="4647" t="22561" r="4044" b="20723"/>
          <a:stretch/>
        </p:blipFill>
        <p:spPr>
          <a:xfrm>
            <a:off x="472675" y="1311050"/>
            <a:ext cx="8198650" cy="2864500"/>
          </a:xfrm>
          <a:prstGeom prst="rect">
            <a:avLst/>
          </a:prstGeom>
          <a:noFill/>
          <a:ln>
            <a:noFill/>
          </a:ln>
        </p:spPr>
      </p:pic>
      <p:sp>
        <p:nvSpPr>
          <p:cNvPr id="370" name="Google Shape;370;p50"/>
          <p:cNvSpPr/>
          <p:nvPr/>
        </p:nvSpPr>
        <p:spPr>
          <a:xfrm>
            <a:off x="464075" y="1179525"/>
            <a:ext cx="8198700" cy="3074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5" name="Google Shape;375;p51"/>
          <p:cNvGrpSpPr/>
          <p:nvPr/>
        </p:nvGrpSpPr>
        <p:grpSpPr>
          <a:xfrm>
            <a:off x="2624370" y="241200"/>
            <a:ext cx="5726244" cy="4902574"/>
            <a:chOff x="1589259" y="-95910"/>
            <a:chExt cx="5995439" cy="5213286"/>
          </a:xfrm>
        </p:grpSpPr>
        <p:sp>
          <p:nvSpPr>
            <p:cNvPr id="376" name="Google Shape;376;p51"/>
            <p:cNvSpPr/>
            <p:nvPr/>
          </p:nvSpPr>
          <p:spPr>
            <a:xfrm rot="2700000">
              <a:off x="2283653" y="759415"/>
              <a:ext cx="3710614" cy="3501027"/>
            </a:xfrm>
            <a:prstGeom prst="rtTriangle">
              <a:avLst/>
            </a:prstGeom>
            <a:gradFill>
              <a:gsLst>
                <a:gs pos="0">
                  <a:srgbClr val="FFFFFF"/>
                </a:gs>
                <a:gs pos="22000">
                  <a:srgbClr val="FFFFFF"/>
                </a:gs>
                <a:gs pos="100000">
                  <a:srgbClr val="5B9BD5"/>
                </a:gs>
              </a:gsLst>
              <a:lin ang="18900732" scaled="0"/>
            </a:gradFill>
            <a:ln>
              <a:noFill/>
            </a:ln>
          </p:spPr>
          <p:txBody>
            <a:bodyPr spcFirstLastPara="1" wrap="square" lIns="83800" tIns="83800" rIns="83800" bIns="83800" anchor="ctr"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Arial"/>
                <a:ea typeface="Arial"/>
                <a:cs typeface="Arial"/>
                <a:sym typeface="Arial"/>
              </a:endParaRPr>
            </a:p>
          </p:txBody>
        </p:sp>
        <p:pic>
          <p:nvPicPr>
            <p:cNvPr id="377" name="Google Shape;377;p51"/>
            <p:cNvPicPr preferRelativeResize="0"/>
            <p:nvPr/>
          </p:nvPicPr>
          <p:blipFill rotWithShape="1">
            <a:blip r:embed="rId3">
              <a:alphaModFix/>
            </a:blip>
            <a:srcRect t="504" r="46746" b="514"/>
            <a:stretch/>
          </p:blipFill>
          <p:spPr>
            <a:xfrm>
              <a:off x="4141200" y="-95910"/>
              <a:ext cx="3443499" cy="5213286"/>
            </a:xfrm>
            <a:prstGeom prst="rect">
              <a:avLst/>
            </a:prstGeom>
            <a:noFill/>
            <a:ln>
              <a:noFill/>
            </a:ln>
          </p:spPr>
        </p:pic>
      </p:grpSp>
      <p:sp>
        <p:nvSpPr>
          <p:cNvPr id="378" name="Google Shape;378;p51"/>
          <p:cNvSpPr txBox="1"/>
          <p:nvPr/>
        </p:nvSpPr>
        <p:spPr>
          <a:xfrm>
            <a:off x="94174" y="293335"/>
            <a:ext cx="40470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700" b="1" i="0" u="none" strike="noStrike" cap="none" dirty="0">
                <a:solidFill>
                  <a:srgbClr val="0076BE"/>
                </a:solidFill>
                <a:latin typeface="Calibri"/>
                <a:ea typeface="Calibri"/>
                <a:cs typeface="Calibri"/>
                <a:sym typeface="Calibri"/>
              </a:rPr>
              <a:t>Indicators of Schoolwide SEL</a:t>
            </a:r>
            <a:endParaRPr sz="3700" b="0" i="0" u="none" strike="noStrike" cap="none" dirty="0">
              <a:solidFill>
                <a:srgbClr val="0076BE"/>
              </a:solidFill>
              <a:latin typeface="Arial"/>
              <a:ea typeface="Arial"/>
              <a:cs typeface="Arial"/>
              <a:sym typeface="Arial"/>
            </a:endParaRPr>
          </a:p>
        </p:txBody>
      </p:sp>
      <p:cxnSp>
        <p:nvCxnSpPr>
          <p:cNvPr id="379" name="Google Shape;379;p51"/>
          <p:cNvCxnSpPr/>
          <p:nvPr/>
        </p:nvCxnSpPr>
        <p:spPr>
          <a:xfrm rot="10800000" flipH="1">
            <a:off x="-4975" y="1077237"/>
            <a:ext cx="2955300" cy="19200"/>
          </a:xfrm>
          <a:prstGeom prst="straightConnector1">
            <a:avLst/>
          </a:prstGeom>
          <a:noFill/>
          <a:ln w="19050" cap="flat" cmpd="sng">
            <a:solidFill>
              <a:srgbClr val="0076BE"/>
            </a:solidFill>
            <a:prstDash val="solid"/>
            <a:round/>
            <a:headEnd type="none" w="sm" len="sm"/>
            <a:tailEnd type="none" w="sm" len="sm"/>
          </a:ln>
        </p:spPr>
      </p:cxnSp>
      <p:pic>
        <p:nvPicPr>
          <p:cNvPr id="380" name="Google Shape;380;p51"/>
          <p:cNvPicPr preferRelativeResize="0"/>
          <p:nvPr/>
        </p:nvPicPr>
        <p:blipFill rotWithShape="1">
          <a:blip r:embed="rId4">
            <a:alphaModFix/>
          </a:blip>
          <a:srcRect/>
          <a:stretch/>
        </p:blipFill>
        <p:spPr>
          <a:xfrm>
            <a:off x="244800" y="1149625"/>
            <a:ext cx="3358325" cy="3264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2"/>
          <p:cNvPicPr preferRelativeResize="0"/>
          <p:nvPr/>
        </p:nvPicPr>
        <p:blipFill rotWithShape="1">
          <a:blip r:embed="rId3">
            <a:alphaModFix/>
          </a:blip>
          <a:srcRect l="9518" t="1163" b="50562"/>
          <a:stretch/>
        </p:blipFill>
        <p:spPr>
          <a:xfrm>
            <a:off x="301725" y="800775"/>
            <a:ext cx="4456950" cy="3549925"/>
          </a:xfrm>
          <a:prstGeom prst="rect">
            <a:avLst/>
          </a:prstGeom>
          <a:noFill/>
          <a:ln>
            <a:noFill/>
          </a:ln>
        </p:spPr>
      </p:pic>
      <p:pic>
        <p:nvPicPr>
          <p:cNvPr id="387" name="Google Shape;387;p52"/>
          <p:cNvPicPr preferRelativeResize="0"/>
          <p:nvPr/>
        </p:nvPicPr>
        <p:blipFill rotWithShape="1">
          <a:blip r:embed="rId3">
            <a:alphaModFix/>
          </a:blip>
          <a:srcRect l="9518" t="50463" r="5346" b="1260"/>
          <a:stretch/>
        </p:blipFill>
        <p:spPr>
          <a:xfrm>
            <a:off x="4671400" y="800775"/>
            <a:ext cx="4228024" cy="3549925"/>
          </a:xfrm>
          <a:prstGeom prst="rect">
            <a:avLst/>
          </a:prstGeom>
          <a:noFill/>
          <a:ln>
            <a:noFill/>
          </a:ln>
        </p:spPr>
      </p:pic>
      <p:sp>
        <p:nvSpPr>
          <p:cNvPr id="388" name="Google Shape;388;p52"/>
          <p:cNvSpPr txBox="1">
            <a:spLocks noGrp="1"/>
          </p:cNvSpPr>
          <p:nvPr>
            <p:ph type="body" idx="2"/>
          </p:nvPr>
        </p:nvSpPr>
        <p:spPr>
          <a:xfrm>
            <a:off x="301735" y="12557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Ten Indicators of Schoolwide SEL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body" idx="1"/>
          </p:nvPr>
        </p:nvSpPr>
        <p:spPr>
          <a:xfrm>
            <a:off x="348576" y="66950"/>
            <a:ext cx="66594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2800"/>
              <a:t>Marcus Garvey Elementary Schoo</a:t>
            </a:r>
            <a:r>
              <a:rPr lang="en"/>
              <a:t>l</a:t>
            </a:r>
            <a:endParaRPr/>
          </a:p>
        </p:txBody>
      </p:sp>
      <p:sp>
        <p:nvSpPr>
          <p:cNvPr id="395" name="Google Shape;395;p53"/>
          <p:cNvSpPr txBox="1">
            <a:spLocks noGrp="1"/>
          </p:cNvSpPr>
          <p:nvPr>
            <p:ph type="body" idx="2"/>
          </p:nvPr>
        </p:nvSpPr>
        <p:spPr>
          <a:xfrm>
            <a:off x="430310" y="577451"/>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Chicago Public Schools</a:t>
            </a:r>
            <a:endParaRPr/>
          </a:p>
        </p:txBody>
      </p:sp>
      <p:pic>
        <p:nvPicPr>
          <p:cNvPr id="396" name="Google Shape;396;p53" descr="A picture containing person, indoor&#10;&#10;Description automatically generated">
            <a:hlinkClick r:id="rId3"/>
          </p:cNvPr>
          <p:cNvPicPr preferRelativeResize="0"/>
          <p:nvPr/>
        </p:nvPicPr>
        <p:blipFill rotWithShape="1">
          <a:blip r:embed="rId4">
            <a:alphaModFix/>
          </a:blip>
          <a:srcRect/>
          <a:stretch/>
        </p:blipFill>
        <p:spPr>
          <a:xfrm>
            <a:off x="1771987" y="1233123"/>
            <a:ext cx="5600026" cy="3139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body" idx="1"/>
          </p:nvPr>
        </p:nvSpPr>
        <p:spPr>
          <a:xfrm>
            <a:off x="269575" y="181775"/>
            <a:ext cx="80196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Applying the Indicators of Schoolwide SEL</a:t>
            </a:r>
            <a:endParaRPr/>
          </a:p>
        </p:txBody>
      </p:sp>
      <p:sp>
        <p:nvSpPr>
          <p:cNvPr id="402" name="Google Shape;402;p54"/>
          <p:cNvSpPr txBox="1">
            <a:spLocks noGrp="1"/>
          </p:cNvSpPr>
          <p:nvPr>
            <p:ph type="body" idx="2"/>
          </p:nvPr>
        </p:nvSpPr>
        <p:spPr>
          <a:xfrm>
            <a:off x="269575" y="1080150"/>
            <a:ext cx="51624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At Marcus Garvey Elementary:</a:t>
            </a:r>
            <a:endParaRPr/>
          </a:p>
          <a:p>
            <a:pPr marL="457200" lvl="0" indent="-355600" algn="l" rtl="0">
              <a:spcBef>
                <a:spcPts val="1000"/>
              </a:spcBef>
              <a:spcAft>
                <a:spcPts val="0"/>
              </a:spcAft>
              <a:buSzPts val="2000"/>
              <a:buChar char="-"/>
            </a:pPr>
            <a:r>
              <a:rPr lang="en" sz="2000" b="0"/>
              <a:t>What indicators of schoolwide SEL were most apparent? Why?</a:t>
            </a:r>
            <a:endParaRPr sz="2000" b="0"/>
          </a:p>
          <a:p>
            <a:pPr marL="457200" lvl="0" indent="-355600" algn="l" rtl="0">
              <a:spcBef>
                <a:spcPts val="0"/>
              </a:spcBef>
              <a:spcAft>
                <a:spcPts val="0"/>
              </a:spcAft>
              <a:buSzPts val="2000"/>
              <a:buChar char="-"/>
            </a:pPr>
            <a:r>
              <a:rPr lang="en" sz="2000" b="0"/>
              <a:t>What work do you think the school did that made that indicator show up? </a:t>
            </a:r>
            <a:endParaRPr sz="2000" b="0"/>
          </a:p>
        </p:txBody>
      </p:sp>
      <p:sp>
        <p:nvSpPr>
          <p:cNvPr id="403" name="Google Shape;403;p54"/>
          <p:cNvSpPr txBox="1"/>
          <p:nvPr/>
        </p:nvSpPr>
        <p:spPr>
          <a:xfrm>
            <a:off x="316400" y="3000375"/>
            <a:ext cx="6932100" cy="1213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2500" b="1">
                <a:solidFill>
                  <a:schemeClr val="dk1"/>
                </a:solidFill>
              </a:rPr>
              <a:t>In our school:</a:t>
            </a:r>
            <a:endParaRPr sz="2500" b="1">
              <a:solidFill>
                <a:schemeClr val="dk1"/>
              </a:solidFill>
            </a:endParaRPr>
          </a:p>
          <a:p>
            <a:pPr marL="457200" lvl="0" indent="-355600" algn="l" rtl="0">
              <a:lnSpc>
                <a:spcPct val="90000"/>
              </a:lnSpc>
              <a:spcBef>
                <a:spcPts val="1000"/>
              </a:spcBef>
              <a:spcAft>
                <a:spcPts val="0"/>
              </a:spcAft>
              <a:buClr>
                <a:schemeClr val="dk1"/>
              </a:buClr>
              <a:buSzPts val="2000"/>
              <a:buChar char="-"/>
            </a:pPr>
            <a:r>
              <a:rPr lang="en" sz="2000">
                <a:solidFill>
                  <a:schemeClr val="dk1"/>
                </a:solidFill>
              </a:rPr>
              <a:t>Which indicators are strongest here? Why?</a:t>
            </a:r>
            <a:endParaRPr sz="200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a:solidFill>
                  <a:schemeClr val="dk1"/>
                </a:solidFill>
              </a:rPr>
              <a:t>Which ones are you unsure about? Why?</a:t>
            </a:r>
            <a:endParaRPr sz="2000">
              <a:solidFill>
                <a:schemeClr val="dk1"/>
              </a:solidFill>
            </a:endParaRPr>
          </a:p>
        </p:txBody>
      </p:sp>
      <p:pic>
        <p:nvPicPr>
          <p:cNvPr id="404" name="Google Shape;404;p54"/>
          <p:cNvPicPr preferRelativeResize="0"/>
          <p:nvPr/>
        </p:nvPicPr>
        <p:blipFill>
          <a:blip r:embed="rId3">
            <a:alphaModFix/>
          </a:blip>
          <a:stretch>
            <a:fillRect/>
          </a:stretch>
        </p:blipFill>
        <p:spPr>
          <a:xfrm>
            <a:off x="6124850" y="1080144"/>
            <a:ext cx="2901724" cy="1358175"/>
          </a:xfrm>
          <a:prstGeom prst="rect">
            <a:avLst/>
          </a:prstGeom>
          <a:noFill/>
          <a:ln>
            <a:noFill/>
          </a:ln>
        </p:spPr>
      </p:pic>
      <p:pic>
        <p:nvPicPr>
          <p:cNvPr id="405" name="Google Shape;405;p54"/>
          <p:cNvPicPr preferRelativeResize="0"/>
          <p:nvPr/>
        </p:nvPicPr>
        <p:blipFill rotWithShape="1">
          <a:blip r:embed="rId4">
            <a:alphaModFix/>
          </a:blip>
          <a:srcRect l="19467" r="19467"/>
          <a:stretch/>
        </p:blipFill>
        <p:spPr>
          <a:xfrm>
            <a:off x="6337425" y="2221050"/>
            <a:ext cx="2286001" cy="2126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5"/>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a:solidFill>
                  <a:srgbClr val="FFFFFF"/>
                </a:solidFill>
              </a:rPr>
              <a:t>FOR THE </a:t>
            </a:r>
            <a:br>
              <a:rPr lang="en" sz="3500">
                <a:solidFill>
                  <a:srgbClr val="FFFFFF"/>
                </a:solidFill>
              </a:rPr>
            </a:br>
            <a:r>
              <a:rPr lang="en" sz="3500">
                <a:solidFill>
                  <a:srgbClr val="FFFFFF"/>
                </a:solidFill>
              </a:rPr>
              <a:t>PRESENTATION FACILITATOR:</a:t>
            </a:r>
            <a:endParaRPr sz="3500">
              <a:solidFill>
                <a:srgbClr val="FFFFFF"/>
              </a:solidFill>
            </a:endParaRPr>
          </a:p>
          <a:p>
            <a:pPr marL="0" lvl="0" indent="0" algn="ctr" rtl="0">
              <a:spcBef>
                <a:spcPts val="1000"/>
              </a:spcBef>
              <a:spcAft>
                <a:spcPts val="0"/>
              </a:spcAft>
              <a:buNone/>
            </a:pPr>
            <a:r>
              <a:rPr lang="en" sz="3500">
                <a:solidFill>
                  <a:srgbClr val="FFFFFF"/>
                </a:solidFill>
              </a:rPr>
              <a:t>Conclusion Option #1: </a:t>
            </a:r>
            <a:br>
              <a:rPr lang="en" sz="3500">
                <a:solidFill>
                  <a:srgbClr val="FFFFFF"/>
                </a:solidFill>
              </a:rPr>
            </a:br>
            <a:r>
              <a:rPr lang="en" sz="3500">
                <a:solidFill>
                  <a:srgbClr val="FFFFFF"/>
                </a:solidFill>
              </a:rPr>
              <a:t>If you are presenting to a school community in which participants have many different roles...</a:t>
            </a:r>
            <a:endParaRPr sz="350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body" idx="1"/>
          </p:nvPr>
        </p:nvSpPr>
        <p:spPr>
          <a:xfrm>
            <a:off x="316400" y="157950"/>
            <a:ext cx="8560200" cy="186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How would our school feel, look, and sound if we made SEL an integral part of the way we do things? </a:t>
            </a:r>
            <a:endParaRPr/>
          </a:p>
        </p:txBody>
      </p:sp>
      <p:cxnSp>
        <p:nvCxnSpPr>
          <p:cNvPr id="417" name="Google Shape;417;p56"/>
          <p:cNvCxnSpPr/>
          <p:nvPr/>
        </p:nvCxnSpPr>
        <p:spPr>
          <a:xfrm>
            <a:off x="4114800" y="1559650"/>
            <a:ext cx="1493400" cy="147660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56"/>
          <p:cNvCxnSpPr/>
          <p:nvPr/>
        </p:nvCxnSpPr>
        <p:spPr>
          <a:xfrm>
            <a:off x="5624675" y="3003150"/>
            <a:ext cx="83100" cy="147660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56"/>
          <p:cNvCxnSpPr/>
          <p:nvPr/>
        </p:nvCxnSpPr>
        <p:spPr>
          <a:xfrm rot="10800000" flipH="1">
            <a:off x="5657850" y="1526550"/>
            <a:ext cx="1725600" cy="1476600"/>
          </a:xfrm>
          <a:prstGeom prst="straightConnector1">
            <a:avLst/>
          </a:prstGeom>
          <a:noFill/>
          <a:ln w="9525" cap="flat" cmpd="sng">
            <a:solidFill>
              <a:schemeClr val="dk2"/>
            </a:solidFill>
            <a:prstDash val="solid"/>
            <a:round/>
            <a:headEnd type="none" w="med" len="med"/>
            <a:tailEnd type="none" w="med" len="med"/>
          </a:ln>
        </p:spPr>
      </p:cxnSp>
      <p:sp>
        <p:nvSpPr>
          <p:cNvPr id="420" name="Google Shape;420;p56"/>
          <p:cNvSpPr txBox="1"/>
          <p:nvPr/>
        </p:nvSpPr>
        <p:spPr>
          <a:xfrm>
            <a:off x="4800600" y="131750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FEELS LIKE</a:t>
            </a:r>
            <a:endParaRPr sz="2300" b="1">
              <a:latin typeface="Calibri"/>
              <a:ea typeface="Calibri"/>
              <a:cs typeface="Calibri"/>
              <a:sym typeface="Calibri"/>
            </a:endParaRPr>
          </a:p>
        </p:txBody>
      </p:sp>
      <p:sp>
        <p:nvSpPr>
          <p:cNvPr id="421" name="Google Shape;421;p56"/>
          <p:cNvSpPr txBox="1"/>
          <p:nvPr/>
        </p:nvSpPr>
        <p:spPr>
          <a:xfrm>
            <a:off x="3244025" y="380935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SOUNDS LIKE</a:t>
            </a:r>
            <a:endParaRPr sz="2300" b="1">
              <a:latin typeface="Calibri"/>
              <a:ea typeface="Calibri"/>
              <a:cs typeface="Calibri"/>
              <a:sym typeface="Calibri"/>
            </a:endParaRPr>
          </a:p>
        </p:txBody>
      </p:sp>
      <p:sp>
        <p:nvSpPr>
          <p:cNvPr id="422" name="Google Shape;422;p56"/>
          <p:cNvSpPr txBox="1"/>
          <p:nvPr/>
        </p:nvSpPr>
        <p:spPr>
          <a:xfrm>
            <a:off x="6731425" y="380935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LOOKS LIKE</a:t>
            </a:r>
            <a:endParaRPr sz="2300" b="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7"/>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7"/>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a:solidFill>
                  <a:srgbClr val="FFFFFF"/>
                </a:solidFill>
              </a:rPr>
              <a:t>FOR THE </a:t>
            </a:r>
            <a:br>
              <a:rPr lang="en" sz="3500">
                <a:solidFill>
                  <a:srgbClr val="FFFFFF"/>
                </a:solidFill>
              </a:rPr>
            </a:br>
            <a:r>
              <a:rPr lang="en" sz="3500">
                <a:solidFill>
                  <a:srgbClr val="FFFFFF"/>
                </a:solidFill>
              </a:rPr>
              <a:t>PRESENTATION FACILITATOR:</a:t>
            </a:r>
            <a:endParaRPr sz="3500">
              <a:solidFill>
                <a:srgbClr val="FFFFFF"/>
              </a:solidFill>
            </a:endParaRPr>
          </a:p>
          <a:p>
            <a:pPr marL="0" lvl="0" indent="0" algn="ctr" rtl="0">
              <a:spcBef>
                <a:spcPts val="1000"/>
              </a:spcBef>
              <a:spcAft>
                <a:spcPts val="0"/>
              </a:spcAft>
              <a:buNone/>
            </a:pPr>
            <a:r>
              <a:rPr lang="en" sz="3500">
                <a:solidFill>
                  <a:srgbClr val="FFFFFF"/>
                </a:solidFill>
              </a:rPr>
              <a:t>Conclusion Option #2: </a:t>
            </a:r>
            <a:br>
              <a:rPr lang="en" sz="3500">
                <a:solidFill>
                  <a:srgbClr val="FFFFFF"/>
                </a:solidFill>
              </a:rPr>
            </a:br>
            <a:r>
              <a:rPr lang="en" sz="3500">
                <a:solidFill>
                  <a:srgbClr val="FFFFFF"/>
                </a:solidFill>
              </a:rPr>
              <a:t>If you are presenting to teachers...</a:t>
            </a:r>
            <a:endParaRPr sz="35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8"/>
          <p:cNvSpPr txBox="1"/>
          <p:nvPr/>
        </p:nvSpPr>
        <p:spPr>
          <a:xfrm>
            <a:off x="174159" y="1945181"/>
            <a:ext cx="1625700" cy="341100"/>
          </a:xfrm>
          <a:prstGeom prst="rect">
            <a:avLst/>
          </a:prstGeom>
          <a:noFill/>
          <a:ln>
            <a:noFill/>
          </a:ln>
        </p:spPr>
        <p:txBody>
          <a:bodyPr spcFirstLastPara="1" wrap="square" lIns="34275" tIns="17150" rIns="34275" bIns="17150" anchor="t" anchorCtr="0">
            <a:noAutofit/>
          </a:bodyPr>
          <a:lstStyle/>
          <a:p>
            <a:pPr marL="0" marR="0" lvl="0" indent="0" algn="r" rtl="0">
              <a:lnSpc>
                <a:spcPct val="90000"/>
              </a:lnSpc>
              <a:spcBef>
                <a:spcPts val="0"/>
              </a:spcBef>
              <a:spcAft>
                <a:spcPts val="0"/>
              </a:spcAft>
              <a:buClr>
                <a:srgbClr val="000000"/>
              </a:buClr>
              <a:buSzPts val="700"/>
              <a:buFont typeface="Arial"/>
              <a:buNone/>
            </a:pPr>
            <a:r>
              <a:rPr lang="en" sz="1700" b="1">
                <a:solidFill>
                  <a:schemeClr val="accent2"/>
                </a:solidFill>
                <a:latin typeface="Roboto"/>
                <a:ea typeface="Roboto"/>
                <a:cs typeface="Roboto"/>
                <a:sym typeface="Roboto"/>
              </a:rPr>
              <a:t>Supportive </a:t>
            </a:r>
            <a:endParaRPr sz="1700" b="1">
              <a:solidFill>
                <a:schemeClr val="accent2"/>
              </a:solidFill>
              <a:latin typeface="Roboto"/>
              <a:ea typeface="Roboto"/>
              <a:cs typeface="Roboto"/>
              <a:sym typeface="Roboto"/>
            </a:endParaRPr>
          </a:p>
          <a:p>
            <a:pPr marL="0" marR="0" lvl="0" indent="0" algn="r" rtl="0">
              <a:lnSpc>
                <a:spcPct val="90000"/>
              </a:lnSpc>
              <a:spcBef>
                <a:spcPts val="0"/>
              </a:spcBef>
              <a:spcAft>
                <a:spcPts val="0"/>
              </a:spcAft>
              <a:buClr>
                <a:srgbClr val="000000"/>
              </a:buClr>
              <a:buSzPts val="700"/>
              <a:buFont typeface="Arial"/>
              <a:buNone/>
            </a:pPr>
            <a:r>
              <a:rPr lang="en" sz="1700" b="1">
                <a:solidFill>
                  <a:schemeClr val="accent2"/>
                </a:solidFill>
                <a:latin typeface="Roboto"/>
                <a:ea typeface="Roboto"/>
                <a:cs typeface="Roboto"/>
                <a:sym typeface="Roboto"/>
              </a:rPr>
              <a:t>Environment</a:t>
            </a:r>
            <a:endParaRPr sz="1700">
              <a:solidFill>
                <a:schemeClr val="accent2"/>
              </a:solidFill>
              <a:latin typeface="Roboto"/>
              <a:ea typeface="Roboto"/>
              <a:cs typeface="Roboto"/>
              <a:sym typeface="Roboto"/>
            </a:endParaRPr>
          </a:p>
          <a:p>
            <a:pPr marL="0" lvl="0" indent="0" algn="r" rtl="0">
              <a:spcBef>
                <a:spcPts val="0"/>
              </a:spcBef>
              <a:spcAft>
                <a:spcPts val="0"/>
              </a:spcAft>
              <a:buClr>
                <a:schemeClr val="dk1"/>
              </a:buClr>
              <a:buFont typeface="Arial"/>
              <a:buNone/>
            </a:pPr>
            <a:endParaRPr sz="1700">
              <a:solidFill>
                <a:schemeClr val="dk1"/>
              </a:solidFill>
              <a:latin typeface="Roboto"/>
              <a:ea typeface="Roboto"/>
              <a:cs typeface="Roboto"/>
              <a:sym typeface="Roboto"/>
            </a:endParaRPr>
          </a:p>
        </p:txBody>
      </p:sp>
      <p:sp>
        <p:nvSpPr>
          <p:cNvPr id="435" name="Google Shape;435;p58"/>
          <p:cNvSpPr/>
          <p:nvPr/>
        </p:nvSpPr>
        <p:spPr>
          <a:xfrm>
            <a:off x="3189675" y="3854194"/>
            <a:ext cx="2492400" cy="3411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700" b="1">
                <a:solidFill>
                  <a:schemeClr val="accent2"/>
                </a:solidFill>
                <a:latin typeface="Roboto"/>
                <a:ea typeface="Roboto"/>
                <a:cs typeface="Roboto"/>
                <a:sym typeface="Roboto"/>
              </a:rPr>
              <a:t>Explicit SEL instruction</a:t>
            </a:r>
            <a:endParaRPr sz="170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a:solidFill>
                <a:schemeClr val="accent2"/>
              </a:solidFill>
              <a:latin typeface="Roboto"/>
              <a:ea typeface="Roboto"/>
              <a:cs typeface="Roboto"/>
              <a:sym typeface="Roboto"/>
            </a:endParaRPr>
          </a:p>
        </p:txBody>
      </p:sp>
      <p:sp>
        <p:nvSpPr>
          <p:cNvPr id="436" name="Google Shape;436;p58"/>
          <p:cNvSpPr/>
          <p:nvPr/>
        </p:nvSpPr>
        <p:spPr>
          <a:xfrm>
            <a:off x="6443925" y="1854223"/>
            <a:ext cx="3268800" cy="8346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700" b="1">
                <a:solidFill>
                  <a:schemeClr val="accent2"/>
                </a:solidFill>
                <a:latin typeface="Roboto"/>
                <a:ea typeface="Roboto"/>
                <a:cs typeface="Roboto"/>
                <a:sym typeface="Roboto"/>
              </a:rPr>
              <a:t>Integration of SEL </a:t>
            </a:r>
            <a:endParaRPr sz="1700" b="1">
              <a:solidFill>
                <a:schemeClr val="accent2"/>
              </a:solidFill>
              <a:latin typeface="Roboto"/>
              <a:ea typeface="Roboto"/>
              <a:cs typeface="Roboto"/>
              <a:sym typeface="Roboto"/>
            </a:endParaRPr>
          </a:p>
          <a:p>
            <a:pPr marL="0" marR="0" lvl="0" indent="0" algn="l" rtl="0">
              <a:spcBef>
                <a:spcPts val="0"/>
              </a:spcBef>
              <a:spcAft>
                <a:spcPts val="0"/>
              </a:spcAft>
              <a:buNone/>
            </a:pPr>
            <a:r>
              <a:rPr lang="en" sz="1700" b="1">
                <a:solidFill>
                  <a:schemeClr val="accent2"/>
                </a:solidFill>
                <a:latin typeface="Roboto"/>
                <a:ea typeface="Roboto"/>
                <a:cs typeface="Roboto"/>
                <a:sym typeface="Roboto"/>
              </a:rPr>
              <a:t>throughout instruction</a:t>
            </a:r>
            <a:endParaRPr sz="170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a:solidFill>
                <a:schemeClr val="accent2"/>
              </a:solidFill>
              <a:latin typeface="Roboto"/>
              <a:ea typeface="Roboto"/>
              <a:cs typeface="Roboto"/>
              <a:sym typeface="Roboto"/>
            </a:endParaRPr>
          </a:p>
        </p:txBody>
      </p:sp>
      <p:sp>
        <p:nvSpPr>
          <p:cNvPr id="437" name="Google Shape;437;p58"/>
          <p:cNvSpPr/>
          <p:nvPr/>
        </p:nvSpPr>
        <p:spPr>
          <a:xfrm>
            <a:off x="2819709" y="972178"/>
            <a:ext cx="2832900" cy="27150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38" name="Google Shape;438;p58"/>
          <p:cNvPicPr preferRelativeResize="0"/>
          <p:nvPr/>
        </p:nvPicPr>
        <p:blipFill rotWithShape="1">
          <a:blip r:embed="rId3">
            <a:alphaModFix/>
          </a:blip>
          <a:srcRect l="7558" t="4694" r="6457" b="3964"/>
          <a:stretch/>
        </p:blipFill>
        <p:spPr>
          <a:xfrm>
            <a:off x="3342178" y="1385278"/>
            <a:ext cx="1811260" cy="1904137"/>
          </a:xfrm>
          <a:prstGeom prst="rect">
            <a:avLst/>
          </a:prstGeom>
          <a:noFill/>
          <a:ln>
            <a:noFill/>
          </a:ln>
        </p:spPr>
      </p:pic>
      <p:cxnSp>
        <p:nvCxnSpPr>
          <p:cNvPr id="439" name="Google Shape;439;p58"/>
          <p:cNvCxnSpPr/>
          <p:nvPr/>
        </p:nvCxnSpPr>
        <p:spPr>
          <a:xfrm>
            <a:off x="5837128" y="2115788"/>
            <a:ext cx="588900" cy="0"/>
          </a:xfrm>
          <a:prstGeom prst="straightConnector1">
            <a:avLst/>
          </a:prstGeom>
          <a:noFill/>
          <a:ln w="38100" cap="flat" cmpd="sng">
            <a:solidFill>
              <a:srgbClr val="ED7D31"/>
            </a:solidFill>
            <a:prstDash val="dot"/>
            <a:round/>
            <a:headEnd type="none" w="med" len="med"/>
            <a:tailEnd type="none" w="med" len="med"/>
          </a:ln>
        </p:spPr>
      </p:cxnSp>
      <p:sp>
        <p:nvSpPr>
          <p:cNvPr id="440" name="Google Shape;440;p58"/>
          <p:cNvSpPr/>
          <p:nvPr/>
        </p:nvSpPr>
        <p:spPr>
          <a:xfrm>
            <a:off x="5524519" y="2017125"/>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1" name="Google Shape;441;p58"/>
          <p:cNvSpPr/>
          <p:nvPr/>
        </p:nvSpPr>
        <p:spPr>
          <a:xfrm>
            <a:off x="4178377" y="3599719"/>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442" name="Google Shape;442;p58"/>
          <p:cNvCxnSpPr/>
          <p:nvPr/>
        </p:nvCxnSpPr>
        <p:spPr>
          <a:xfrm>
            <a:off x="1981500" y="2185875"/>
            <a:ext cx="588900" cy="0"/>
          </a:xfrm>
          <a:prstGeom prst="straightConnector1">
            <a:avLst/>
          </a:prstGeom>
          <a:noFill/>
          <a:ln w="38100" cap="flat" cmpd="sng">
            <a:solidFill>
              <a:srgbClr val="ED7D31"/>
            </a:solidFill>
            <a:prstDash val="dot"/>
            <a:round/>
            <a:headEnd type="none" w="med" len="med"/>
            <a:tailEnd type="none" w="med" len="med"/>
          </a:ln>
        </p:spPr>
      </p:cxnSp>
      <p:sp>
        <p:nvSpPr>
          <p:cNvPr id="443" name="Google Shape;443;p58"/>
          <p:cNvSpPr/>
          <p:nvPr/>
        </p:nvSpPr>
        <p:spPr>
          <a:xfrm>
            <a:off x="2713847" y="2087213"/>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4" name="Google Shape;444;p58"/>
          <p:cNvSpPr txBox="1">
            <a:spLocks noGrp="1"/>
          </p:cNvSpPr>
          <p:nvPr>
            <p:ph type="body" idx="1"/>
          </p:nvPr>
        </p:nvSpPr>
        <p:spPr>
          <a:xfrm>
            <a:off x="301717" y="353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Classroom SEL</a:t>
            </a:r>
            <a:endParaRPr/>
          </a:p>
        </p:txBody>
      </p:sp>
      <p:sp>
        <p:nvSpPr>
          <p:cNvPr id="445" name="Google Shape;445;p58"/>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 3-Legged Stool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p:nvPr/>
        </p:nvSpPr>
        <p:spPr>
          <a:xfrm>
            <a:off x="815981" y="1609244"/>
            <a:ext cx="2436900" cy="25929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52" name="Google Shape;452;p59"/>
          <p:cNvPicPr preferRelativeResize="0"/>
          <p:nvPr/>
        </p:nvPicPr>
        <p:blipFill rotWithShape="1">
          <a:blip r:embed="rId3">
            <a:alphaModFix/>
          </a:blip>
          <a:srcRect l="7558" t="4694" r="6457" b="3964"/>
          <a:stretch/>
        </p:blipFill>
        <p:spPr>
          <a:xfrm>
            <a:off x="1270499" y="2102614"/>
            <a:ext cx="1527850" cy="1606174"/>
          </a:xfrm>
          <a:prstGeom prst="rect">
            <a:avLst/>
          </a:prstGeom>
          <a:noFill/>
          <a:ln>
            <a:noFill/>
          </a:ln>
        </p:spPr>
      </p:pic>
      <p:sp>
        <p:nvSpPr>
          <p:cNvPr id="453" name="Google Shape;453;p59"/>
          <p:cNvSpPr txBox="1"/>
          <p:nvPr/>
        </p:nvSpPr>
        <p:spPr>
          <a:xfrm>
            <a:off x="978628" y="4473094"/>
            <a:ext cx="5710500" cy="11250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endParaRPr sz="1400" i="1">
              <a:solidFill>
                <a:schemeClr val="dk1"/>
              </a:solidFill>
            </a:endParaRPr>
          </a:p>
        </p:txBody>
      </p:sp>
      <p:sp>
        <p:nvSpPr>
          <p:cNvPr id="454" name="Google Shape;454;p59"/>
          <p:cNvSpPr txBox="1"/>
          <p:nvPr/>
        </p:nvSpPr>
        <p:spPr>
          <a:xfrm>
            <a:off x="4130600" y="1245550"/>
            <a:ext cx="4871100" cy="27417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2500" b="1">
                <a:latin typeface="Calibri"/>
                <a:ea typeface="Calibri"/>
                <a:cs typeface="Calibri"/>
                <a:sym typeface="Calibri"/>
              </a:rPr>
              <a:t>How does this align with what we are already focused on?</a:t>
            </a:r>
            <a:endParaRPr sz="2500" b="1">
              <a:latin typeface="Calibri"/>
              <a:ea typeface="Calibri"/>
              <a:cs typeface="Calibri"/>
              <a:sym typeface="Calibri"/>
            </a:endParaRPr>
          </a:p>
          <a:p>
            <a:pPr marL="0" lvl="0" indent="0" algn="l" rtl="0">
              <a:spcBef>
                <a:spcPts val="0"/>
              </a:spcBef>
              <a:spcAft>
                <a:spcPts val="0"/>
              </a:spcAft>
              <a:buNone/>
            </a:pPr>
            <a:endParaRPr sz="2500" b="1">
              <a:latin typeface="Calibri"/>
              <a:ea typeface="Calibri"/>
              <a:cs typeface="Calibri"/>
              <a:sym typeface="Calibri"/>
            </a:endParaRPr>
          </a:p>
          <a:p>
            <a:pPr marL="0" lvl="0" indent="0" algn="l" rtl="0">
              <a:spcBef>
                <a:spcPts val="0"/>
              </a:spcBef>
              <a:spcAft>
                <a:spcPts val="0"/>
              </a:spcAft>
              <a:buNone/>
            </a:pPr>
            <a:r>
              <a:rPr lang="en" sz="2500" b="1">
                <a:latin typeface="Calibri"/>
                <a:ea typeface="Calibri"/>
                <a:cs typeface="Calibri"/>
                <a:sym typeface="Calibri"/>
              </a:rPr>
              <a:t> </a:t>
            </a:r>
            <a:endParaRPr sz="2500" b="1">
              <a:latin typeface="Calibri"/>
              <a:ea typeface="Calibri"/>
              <a:cs typeface="Calibri"/>
              <a:sym typeface="Calibri"/>
            </a:endParaRPr>
          </a:p>
          <a:p>
            <a:pPr marL="0" lvl="0" indent="0" algn="l" rtl="0">
              <a:spcBef>
                <a:spcPts val="0"/>
              </a:spcBef>
              <a:spcAft>
                <a:spcPts val="0"/>
              </a:spcAft>
              <a:buNone/>
            </a:pPr>
            <a:r>
              <a:rPr lang="en" sz="2500" b="1">
                <a:latin typeface="Calibri"/>
                <a:ea typeface="Calibri"/>
                <a:cs typeface="Calibri"/>
                <a:sym typeface="Calibri"/>
              </a:rPr>
              <a:t>What stands out to you?</a:t>
            </a:r>
            <a:endParaRPr sz="2500" b="1">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2500" b="1">
              <a:latin typeface="Calibri"/>
              <a:ea typeface="Calibri"/>
              <a:cs typeface="Calibri"/>
              <a:sym typeface="Calibri"/>
            </a:endParaRPr>
          </a:p>
        </p:txBody>
      </p:sp>
      <p:sp>
        <p:nvSpPr>
          <p:cNvPr id="455" name="Google Shape;455;p59"/>
          <p:cNvSpPr txBox="1">
            <a:spLocks noGrp="1"/>
          </p:cNvSpPr>
          <p:nvPr>
            <p:ph type="body" idx="1"/>
          </p:nvPr>
        </p:nvSpPr>
        <p:spPr>
          <a:xfrm>
            <a:off x="301717" y="1377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SEL in the Classroom</a:t>
            </a:r>
            <a:endParaRPr/>
          </a:p>
        </p:txBody>
      </p:sp>
      <p:sp>
        <p:nvSpPr>
          <p:cNvPr id="456" name="Google Shape;456;p59"/>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Self-Assessment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419100" y="344143"/>
            <a:ext cx="4267200" cy="3774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a:solidFill>
                  <a:schemeClr val="dk1"/>
                </a:solidFill>
                <a:latin typeface="Calibri"/>
                <a:ea typeface="Calibri"/>
                <a:cs typeface="Calibri"/>
                <a:sym typeface="Calibri"/>
              </a:rPr>
              <a:t>Guiding Questions:</a:t>
            </a:r>
            <a:endParaRPr sz="3600"/>
          </a:p>
        </p:txBody>
      </p:sp>
      <p:sp>
        <p:nvSpPr>
          <p:cNvPr id="144" name="Google Shape;144;p24"/>
          <p:cNvSpPr/>
          <p:nvPr/>
        </p:nvSpPr>
        <p:spPr>
          <a:xfrm>
            <a:off x="377400" y="1301500"/>
            <a:ext cx="8389200" cy="2212200"/>
          </a:xfrm>
          <a:prstGeom prst="rect">
            <a:avLst/>
          </a:prstGeom>
          <a:noFill/>
          <a:ln>
            <a:noFill/>
          </a:ln>
        </p:spPr>
        <p:txBody>
          <a:bodyPr spcFirstLastPara="1" wrap="square" lIns="41900" tIns="20950" rIns="41900" bIns="20950" anchor="t" anchorCtr="0">
            <a:noAutofit/>
          </a:bodyPr>
          <a:lstStyle/>
          <a:p>
            <a:pPr marL="0" marR="0" lvl="0" indent="0" algn="l" rtl="0">
              <a:lnSpc>
                <a:spcPct val="130000"/>
              </a:lnSpc>
              <a:spcBef>
                <a:spcPts val="0"/>
              </a:spcBef>
              <a:spcAft>
                <a:spcPts val="0"/>
              </a:spcAft>
              <a:buClr>
                <a:srgbClr val="000000"/>
              </a:buClr>
              <a:buSzPts val="3300"/>
              <a:buFont typeface="Arial"/>
              <a:buNone/>
            </a:pPr>
            <a:r>
              <a:rPr lang="en" sz="3300" b="1" i="0" u="none" strike="noStrike" cap="none">
                <a:solidFill>
                  <a:schemeClr val="dk1"/>
                </a:solidFill>
                <a:latin typeface="Roboto"/>
                <a:ea typeface="Roboto"/>
                <a:cs typeface="Roboto"/>
                <a:sym typeface="Roboto"/>
              </a:rPr>
              <a:t>What</a:t>
            </a:r>
            <a:r>
              <a:rPr lang="en" sz="3300" b="0" i="0" u="none" strike="noStrike" cap="none">
                <a:solidFill>
                  <a:schemeClr val="dk1"/>
                </a:solidFill>
                <a:latin typeface="Roboto"/>
                <a:ea typeface="Roboto"/>
                <a:cs typeface="Roboto"/>
                <a:sym typeface="Roboto"/>
              </a:rPr>
              <a:t> is </a:t>
            </a:r>
            <a:r>
              <a:rPr lang="en" sz="3300" b="0" i="0" u="none" strike="noStrike" cap="none">
                <a:solidFill>
                  <a:srgbClr val="0075CA"/>
                </a:solidFill>
                <a:latin typeface="Roboto"/>
                <a:ea typeface="Roboto"/>
                <a:cs typeface="Roboto"/>
                <a:sym typeface="Roboto"/>
              </a:rPr>
              <a:t>SEL</a:t>
            </a:r>
            <a:r>
              <a:rPr lang="en" sz="3300" b="0" i="0" u="none" strike="noStrike" cap="none">
                <a:solidFill>
                  <a:schemeClr val="dk1"/>
                </a:solidFill>
                <a:latin typeface="Roboto"/>
                <a:ea typeface="Roboto"/>
                <a:cs typeface="Roboto"/>
                <a:sym typeface="Roboto"/>
              </a:rPr>
              <a:t>?</a:t>
            </a:r>
            <a:endParaRPr sz="6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700"/>
              <a:buFont typeface="Arial"/>
              <a:buNone/>
            </a:pPr>
            <a:endParaRPr sz="1700" b="0" i="0" u="none" strike="noStrike" cap="none">
              <a:solidFill>
                <a:schemeClr val="dk1"/>
              </a:solidFill>
              <a:latin typeface="Roboto"/>
              <a:ea typeface="Roboto"/>
              <a:cs typeface="Roboto"/>
              <a:sym typeface="Roboto"/>
            </a:endParaRPr>
          </a:p>
          <a:p>
            <a:pPr marL="0" marR="0" lvl="0" indent="0" algn="l" rtl="0">
              <a:lnSpc>
                <a:spcPct val="130000"/>
              </a:lnSpc>
              <a:spcBef>
                <a:spcPts val="0"/>
              </a:spcBef>
              <a:spcAft>
                <a:spcPts val="0"/>
              </a:spcAft>
              <a:buNone/>
            </a:pPr>
            <a:r>
              <a:rPr lang="en" sz="3300" b="1" i="0" u="none" strike="noStrike" cap="none">
                <a:solidFill>
                  <a:schemeClr val="dk1"/>
                </a:solidFill>
                <a:latin typeface="Roboto"/>
                <a:ea typeface="Roboto"/>
                <a:cs typeface="Roboto"/>
                <a:sym typeface="Roboto"/>
              </a:rPr>
              <a:t>Why</a:t>
            </a:r>
            <a:r>
              <a:rPr lang="en" sz="3300" b="0" i="0" u="none" strike="noStrike" cap="none">
                <a:solidFill>
                  <a:schemeClr val="dk1"/>
                </a:solidFill>
                <a:latin typeface="Roboto"/>
                <a:ea typeface="Roboto"/>
                <a:cs typeface="Roboto"/>
                <a:sym typeface="Roboto"/>
              </a:rPr>
              <a:t> does </a:t>
            </a:r>
            <a:r>
              <a:rPr lang="en" sz="3300" b="0" i="0" u="none" strike="noStrike" cap="none">
                <a:solidFill>
                  <a:srgbClr val="0075CA"/>
                </a:solidFill>
                <a:latin typeface="Roboto"/>
                <a:ea typeface="Roboto"/>
                <a:cs typeface="Roboto"/>
                <a:sym typeface="Roboto"/>
              </a:rPr>
              <a:t>SEL</a:t>
            </a:r>
            <a:r>
              <a:rPr lang="en" sz="3300" b="0" i="0" u="none" strike="noStrike" cap="none">
                <a:solidFill>
                  <a:schemeClr val="dk1"/>
                </a:solidFill>
                <a:latin typeface="Roboto"/>
                <a:ea typeface="Roboto"/>
                <a:cs typeface="Roboto"/>
                <a:sym typeface="Roboto"/>
              </a:rPr>
              <a:t> matter?</a:t>
            </a:r>
            <a:endParaRPr sz="6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800"/>
              <a:buFont typeface="Roboto"/>
              <a:buNone/>
            </a:pPr>
            <a:endParaRPr sz="1100" b="0" i="0" u="none" strike="noStrike" cap="none">
              <a:solidFill>
                <a:schemeClr val="dk1"/>
              </a:solidFill>
              <a:latin typeface="Roboto"/>
              <a:ea typeface="Roboto"/>
              <a:cs typeface="Roboto"/>
              <a:sym typeface="Roboto"/>
            </a:endParaRPr>
          </a:p>
          <a:p>
            <a:pPr marL="0" marR="0" lvl="0" indent="0" algn="l" rtl="0">
              <a:lnSpc>
                <a:spcPct val="130000"/>
              </a:lnSpc>
              <a:spcBef>
                <a:spcPts val="700"/>
              </a:spcBef>
              <a:spcAft>
                <a:spcPts val="0"/>
              </a:spcAft>
              <a:buNone/>
            </a:pPr>
            <a:r>
              <a:rPr lang="en" sz="3300" b="1" i="0" u="none" strike="noStrike" cap="none">
                <a:solidFill>
                  <a:schemeClr val="dk1"/>
                </a:solidFill>
                <a:latin typeface="Roboto"/>
                <a:ea typeface="Roboto"/>
                <a:cs typeface="Roboto"/>
                <a:sym typeface="Roboto"/>
              </a:rPr>
              <a:t>How</a:t>
            </a:r>
            <a:r>
              <a:rPr lang="en" sz="3300" b="0" i="0" u="none" strike="noStrike" cap="none">
                <a:solidFill>
                  <a:schemeClr val="dk1"/>
                </a:solidFill>
                <a:latin typeface="Roboto"/>
                <a:ea typeface="Roboto"/>
                <a:cs typeface="Roboto"/>
                <a:sym typeface="Roboto"/>
              </a:rPr>
              <a:t> can schools promote </a:t>
            </a:r>
            <a:r>
              <a:rPr lang="en" sz="3300" b="0" i="0" u="none" strike="noStrike" cap="none">
                <a:solidFill>
                  <a:srgbClr val="0075CA"/>
                </a:solidFill>
                <a:latin typeface="Roboto"/>
                <a:ea typeface="Roboto"/>
                <a:cs typeface="Roboto"/>
                <a:sym typeface="Roboto"/>
              </a:rPr>
              <a:t>SEL</a:t>
            </a:r>
            <a:r>
              <a:rPr lang="en" sz="3300" b="0" i="0" u="none" strike="noStrike" cap="none">
                <a:solidFill>
                  <a:schemeClr val="accent1"/>
                </a:solidFill>
                <a:latin typeface="Roboto"/>
                <a:ea typeface="Roboto"/>
                <a:cs typeface="Roboto"/>
                <a:sym typeface="Roboto"/>
              </a:rPr>
              <a:t> </a:t>
            </a:r>
            <a:r>
              <a:rPr lang="en" sz="3300" b="0" i="0" u="none" strike="noStrike" cap="none">
                <a:solidFill>
                  <a:srgbClr val="191919"/>
                </a:solidFill>
                <a:latin typeface="Roboto"/>
                <a:ea typeface="Roboto"/>
                <a:cs typeface="Roboto"/>
                <a:sym typeface="Roboto"/>
              </a:rPr>
              <a:t>for students</a:t>
            </a:r>
            <a:r>
              <a:rPr lang="en" sz="3300" b="0" i="0" u="none" strike="noStrike" cap="none">
                <a:solidFill>
                  <a:schemeClr val="dk1"/>
                </a:solidFill>
                <a:latin typeface="Roboto"/>
                <a:ea typeface="Roboto"/>
                <a:cs typeface="Roboto"/>
                <a:sym typeface="Roboto"/>
              </a:rPr>
              <a:t>? </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0"/>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0"/>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a:solidFill>
                  <a:srgbClr val="FFFFFF"/>
                </a:solidFill>
              </a:rPr>
              <a:t>FOR THE </a:t>
            </a:r>
            <a:br>
              <a:rPr lang="en" sz="3500">
                <a:solidFill>
                  <a:srgbClr val="FFFFFF"/>
                </a:solidFill>
              </a:rPr>
            </a:br>
            <a:r>
              <a:rPr lang="en" sz="3500">
                <a:solidFill>
                  <a:srgbClr val="FFFFFF"/>
                </a:solidFill>
              </a:rPr>
              <a:t>PRESENTATION FACILITATOR:</a:t>
            </a:r>
            <a:endParaRPr sz="3500">
              <a:solidFill>
                <a:srgbClr val="FFFFFF"/>
              </a:solidFill>
            </a:endParaRPr>
          </a:p>
          <a:p>
            <a:pPr marL="0" lvl="0" indent="0" algn="ctr" rtl="0">
              <a:spcBef>
                <a:spcPts val="1000"/>
              </a:spcBef>
              <a:spcAft>
                <a:spcPts val="0"/>
              </a:spcAft>
              <a:buNone/>
            </a:pPr>
            <a:r>
              <a:rPr lang="en" sz="3500">
                <a:solidFill>
                  <a:srgbClr val="FFFFFF"/>
                </a:solidFill>
              </a:rPr>
              <a:t>Conclusion Option #3: </a:t>
            </a:r>
            <a:br>
              <a:rPr lang="en" sz="3500">
                <a:solidFill>
                  <a:srgbClr val="FFFFFF"/>
                </a:solidFill>
              </a:rPr>
            </a:br>
            <a:r>
              <a:rPr lang="en" sz="3500">
                <a:solidFill>
                  <a:srgbClr val="FFFFFF"/>
                </a:solidFill>
              </a:rPr>
              <a:t>If you are presenting to parents and caregivers...</a:t>
            </a:r>
            <a:endParaRPr sz="35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body" idx="1"/>
          </p:nvPr>
        </p:nvSpPr>
        <p:spPr>
          <a:xfrm>
            <a:off x="282742" y="221683"/>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What’s next?</a:t>
            </a:r>
            <a:endParaRPr/>
          </a:p>
        </p:txBody>
      </p:sp>
      <p:sp>
        <p:nvSpPr>
          <p:cNvPr id="468" name="Google Shape;468;p61"/>
          <p:cNvSpPr txBox="1">
            <a:spLocks noGrp="1"/>
          </p:cNvSpPr>
          <p:nvPr>
            <p:ph type="body" idx="2"/>
          </p:nvPr>
        </p:nvSpPr>
        <p:spPr>
          <a:xfrm>
            <a:off x="282750" y="906425"/>
            <a:ext cx="8578500" cy="3657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b="0"/>
              <a:t>What does SEL look like within your family? When have you found yourself supporting your child to use these skills?</a:t>
            </a:r>
            <a:endParaRPr b="0"/>
          </a:p>
          <a:p>
            <a:pPr marL="0" lvl="0" indent="0" algn="l" rtl="0">
              <a:spcBef>
                <a:spcPts val="1000"/>
              </a:spcBef>
              <a:spcAft>
                <a:spcPts val="0"/>
              </a:spcAft>
              <a:buNone/>
            </a:pPr>
            <a:endParaRPr b="0"/>
          </a:p>
          <a:p>
            <a:pPr marL="0" lvl="0" indent="0" algn="l" rtl="0">
              <a:spcBef>
                <a:spcPts val="1000"/>
              </a:spcBef>
              <a:spcAft>
                <a:spcPts val="0"/>
              </a:spcAft>
              <a:buNone/>
            </a:pPr>
            <a:r>
              <a:rPr lang="en" b="0"/>
              <a:t>What would you like to see happen in this school as we work to implement SEL schoolwide?</a:t>
            </a:r>
            <a:endParaRPr b="0"/>
          </a:p>
          <a:p>
            <a:pPr marL="0" lvl="0" indent="0" algn="l" rtl="0">
              <a:spcBef>
                <a:spcPts val="1000"/>
              </a:spcBef>
              <a:spcAft>
                <a:spcPts val="0"/>
              </a:spcAft>
              <a:buNone/>
            </a:pPr>
            <a:endParaRPr b="0"/>
          </a:p>
          <a:p>
            <a:pPr marL="0" lvl="0" indent="0" algn="l" rtl="0">
              <a:spcBef>
                <a:spcPts val="1000"/>
              </a:spcBef>
              <a:spcAft>
                <a:spcPts val="0"/>
              </a:spcAft>
              <a:buNone/>
            </a:pPr>
            <a:r>
              <a:rPr lang="en" b="0"/>
              <a:t>How would you like to be included and invited as we implement SEL? </a:t>
            </a:r>
            <a:endParaRPr b="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p:nvPr/>
        </p:nvSpPr>
        <p:spPr>
          <a:xfrm>
            <a:off x="0" y="-16600"/>
            <a:ext cx="9135924"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2"/>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a:solidFill>
                  <a:srgbClr val="FFFFFF"/>
                </a:solidFill>
              </a:rPr>
              <a:t>FOR THE </a:t>
            </a:r>
            <a:br>
              <a:rPr lang="en" sz="3500">
                <a:solidFill>
                  <a:srgbClr val="FFFFFF"/>
                </a:solidFill>
              </a:rPr>
            </a:br>
            <a:r>
              <a:rPr lang="en" sz="3500">
                <a:solidFill>
                  <a:srgbClr val="FFFFFF"/>
                </a:solidFill>
              </a:rPr>
              <a:t>PRESENTATION FACILITATOR:</a:t>
            </a:r>
            <a:endParaRPr sz="3500">
              <a:solidFill>
                <a:srgbClr val="FFFFFF"/>
              </a:solidFill>
            </a:endParaRPr>
          </a:p>
          <a:p>
            <a:pPr marL="0" lvl="0" indent="0" algn="ctr" rtl="0">
              <a:spcBef>
                <a:spcPts val="1000"/>
              </a:spcBef>
              <a:spcAft>
                <a:spcPts val="0"/>
              </a:spcAft>
              <a:buNone/>
            </a:pPr>
            <a:r>
              <a:rPr lang="en" sz="3500">
                <a:solidFill>
                  <a:srgbClr val="FFFFFF"/>
                </a:solidFill>
              </a:rPr>
              <a:t>Conclusion Option #4: </a:t>
            </a:r>
            <a:br>
              <a:rPr lang="en" sz="3500">
                <a:solidFill>
                  <a:srgbClr val="FFFFFF"/>
                </a:solidFill>
              </a:rPr>
            </a:br>
            <a:r>
              <a:rPr lang="en" sz="3500">
                <a:solidFill>
                  <a:srgbClr val="FFFFFF"/>
                </a:solidFill>
              </a:rPr>
              <a:t>If you are using the CASEL Guide to Schoolwide SEL...</a:t>
            </a:r>
            <a:endParaRPr sz="350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3"/>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481" name="Google Shape;481;p63"/>
          <p:cNvSpPr txBox="1">
            <a:spLocks noGrp="1"/>
          </p:cNvSpPr>
          <p:nvPr>
            <p:ph type="body" idx="1"/>
          </p:nvPr>
        </p:nvSpPr>
        <p:spPr>
          <a:xfrm>
            <a:off x="496821" y="1662877"/>
            <a:ext cx="3288600" cy="297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 Process for Schoolwide SEL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p:nvPr/>
        </p:nvSpPr>
        <p:spPr>
          <a:xfrm>
            <a:off x="0" y="-16601"/>
            <a:ext cx="9143875" cy="5216753"/>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4"/>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a:solidFill>
                  <a:srgbClr val="FFFFFF"/>
                </a:solidFill>
              </a:rPr>
              <a:t>CLOSING ACTIVITY:</a:t>
            </a:r>
            <a:endParaRPr sz="3500">
              <a:solidFill>
                <a:srgbClr val="FFFFFF"/>
              </a:solidFill>
            </a:endParaRPr>
          </a:p>
          <a:p>
            <a:pPr marL="0" lvl="0" indent="0" algn="ctr" rtl="0">
              <a:spcBef>
                <a:spcPts val="1000"/>
              </a:spcBef>
              <a:spcAft>
                <a:spcPts val="0"/>
              </a:spcAft>
              <a:buNone/>
            </a:pPr>
            <a:r>
              <a:rPr lang="en" sz="3500">
                <a:solidFill>
                  <a:srgbClr val="FFFFFF"/>
                </a:solidFill>
              </a:rPr>
              <a:t>Recommended for all audiences</a:t>
            </a:r>
            <a:endParaRPr sz="35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100" y="225975"/>
            <a:ext cx="9144000" cy="502200"/>
          </a:xfrm>
          <a:prstGeom prst="rect">
            <a:avLst/>
          </a:prstGeom>
          <a:solidFill>
            <a:srgbClr val="FFFFFF"/>
          </a:solidFill>
          <a:ln>
            <a:noFill/>
          </a:ln>
        </p:spPr>
        <p:txBody>
          <a:bodyPr spcFirstLastPara="1" wrap="square" lIns="62900" tIns="31450" rIns="62900" bIns="31450" anchor="ctr" anchorCtr="0">
            <a:noAutofit/>
          </a:bodyPr>
          <a:lstStyle/>
          <a:p>
            <a:pPr marL="0" marR="0" lvl="0" indent="0" algn="ctr" rtl="0">
              <a:lnSpc>
                <a:spcPct val="90000"/>
              </a:lnSpc>
              <a:spcBef>
                <a:spcPts val="0"/>
              </a:spcBef>
              <a:spcAft>
                <a:spcPts val="0"/>
              </a:spcAft>
              <a:buSzPts val="600"/>
              <a:buNone/>
            </a:pPr>
            <a:r>
              <a:rPr lang="en" sz="3600" b="1" i="0" u="none" strike="noStrike" cap="none">
                <a:solidFill>
                  <a:schemeClr val="dk1"/>
                </a:solidFill>
                <a:latin typeface="Calibri"/>
                <a:ea typeface="Calibri"/>
                <a:cs typeface="Calibri"/>
                <a:sym typeface="Calibri"/>
              </a:rPr>
              <a:t>How has your understanding</a:t>
            </a:r>
            <a:r>
              <a:rPr lang="en" sz="3600" b="1">
                <a:solidFill>
                  <a:schemeClr val="dk1"/>
                </a:solidFill>
                <a:latin typeface="Calibri"/>
                <a:ea typeface="Calibri"/>
                <a:cs typeface="Calibri"/>
                <a:sym typeface="Calibri"/>
              </a:rPr>
              <a:t> </a:t>
            </a:r>
            <a:r>
              <a:rPr lang="en" sz="3600" b="1" i="0" u="none" strike="noStrike" cap="none">
                <a:solidFill>
                  <a:schemeClr val="dk1"/>
                </a:solidFill>
                <a:latin typeface="Calibri"/>
                <a:ea typeface="Calibri"/>
                <a:cs typeface="Calibri"/>
                <a:sym typeface="Calibri"/>
              </a:rPr>
              <a:t>of SEL changed? </a:t>
            </a:r>
            <a:endParaRPr sz="3600" b="1" i="0" u="none" strike="noStrike" cap="none">
              <a:solidFill>
                <a:schemeClr val="dk1"/>
              </a:solidFill>
              <a:latin typeface="Calibri"/>
              <a:ea typeface="Calibri"/>
              <a:cs typeface="Calibri"/>
              <a:sym typeface="Calibri"/>
            </a:endParaRPr>
          </a:p>
        </p:txBody>
      </p:sp>
      <p:pic>
        <p:nvPicPr>
          <p:cNvPr id="494" name="Google Shape;494;p65" descr="Screen Shot 2018-02-15 at 4.16.13 PM.png"/>
          <p:cNvPicPr preferRelativeResize="0">
            <a:picLocks noGrp="1"/>
          </p:cNvPicPr>
          <p:nvPr>
            <p:ph type="body" idx="1"/>
          </p:nvPr>
        </p:nvPicPr>
        <p:blipFill rotWithShape="1">
          <a:blip r:embed="rId3">
            <a:alphaModFix/>
          </a:blip>
          <a:srcRect/>
          <a:stretch/>
        </p:blipFill>
        <p:spPr>
          <a:xfrm>
            <a:off x="1006325" y="1568968"/>
            <a:ext cx="7131300" cy="2377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p:cNvSpPr txBox="1">
            <a:spLocks noGrp="1"/>
          </p:cNvSpPr>
          <p:nvPr>
            <p:ph type="title"/>
          </p:nvPr>
        </p:nvSpPr>
        <p:spPr>
          <a:xfrm>
            <a:off x="0" y="2114550"/>
            <a:ext cx="9144000" cy="9942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Thank You!</a:t>
            </a:r>
            <a:endParaRPr sz="5300" b="0" i="0" u="none" strike="noStrike" cap="none">
              <a:solidFill>
                <a:schemeClr val="lt1"/>
              </a:solidFill>
              <a:latin typeface="Calibri"/>
              <a:ea typeface="Calibri"/>
              <a:cs typeface="Calibri"/>
              <a:sym typeface="Calibri"/>
            </a:endParaRPr>
          </a:p>
        </p:txBody>
      </p:sp>
      <p:sp>
        <p:nvSpPr>
          <p:cNvPr id="500" name="Google Shape;500;p66"/>
          <p:cNvSpPr txBox="1"/>
          <p:nvPr/>
        </p:nvSpPr>
        <p:spPr>
          <a:xfrm>
            <a:off x="4098975" y="348175"/>
            <a:ext cx="1455900" cy="474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166650" y="285750"/>
            <a:ext cx="8810700" cy="595500"/>
          </a:xfrm>
          <a:prstGeom prst="rect">
            <a:avLst/>
          </a:prstGeom>
          <a:noFill/>
          <a:ln>
            <a:noFill/>
          </a:ln>
        </p:spPr>
        <p:txBody>
          <a:bodyPr spcFirstLastPara="1" wrap="square" lIns="41900" tIns="20950" rIns="41900" bIns="20950" anchor="t" anchorCtr="0">
            <a:noAutofit/>
          </a:bodyPr>
          <a:lstStyle/>
          <a:p>
            <a:pPr marL="0" marR="0" lvl="0" indent="0" algn="ctr" rtl="0">
              <a:lnSpc>
                <a:spcPct val="90000"/>
              </a:lnSpc>
              <a:spcBef>
                <a:spcPts val="0"/>
              </a:spcBef>
              <a:spcAft>
                <a:spcPts val="0"/>
              </a:spcAft>
              <a:buSzPts val="600"/>
              <a:buNone/>
            </a:pPr>
            <a:r>
              <a:rPr lang="en" sz="3600" b="1" i="0" u="none" strike="noStrike" cap="none">
                <a:solidFill>
                  <a:schemeClr val="dk1"/>
                </a:solidFill>
                <a:latin typeface="Calibri"/>
                <a:ea typeface="Calibri"/>
                <a:cs typeface="Calibri"/>
                <a:sym typeface="Calibri"/>
              </a:rPr>
              <a:t>What are your hopes and dreams for your child </a:t>
            </a:r>
            <a:r>
              <a:rPr lang="en" sz="3600" b="1">
                <a:solidFill>
                  <a:schemeClr val="dk1"/>
                </a:solidFill>
                <a:latin typeface="Calibri"/>
                <a:ea typeface="Calibri"/>
                <a:cs typeface="Calibri"/>
                <a:sym typeface="Calibri"/>
              </a:rPr>
              <a:t>and/or</a:t>
            </a:r>
            <a:r>
              <a:rPr lang="en" sz="3600" b="1" i="0" u="none" strike="noStrike" cap="none">
                <a:solidFill>
                  <a:schemeClr val="dk1"/>
                </a:solidFill>
                <a:latin typeface="Calibri"/>
                <a:ea typeface="Calibri"/>
                <a:cs typeface="Calibri"/>
                <a:sym typeface="Calibri"/>
              </a:rPr>
              <a:t> the children in our community?</a:t>
            </a:r>
            <a:endParaRPr sz="3600"/>
          </a:p>
        </p:txBody>
      </p:sp>
      <p:pic>
        <p:nvPicPr>
          <p:cNvPr id="151" name="Google Shape;151;p25" descr="Screen Shot 2018-02-15 at 4.43.38 PM.png"/>
          <p:cNvPicPr preferRelativeResize="0"/>
          <p:nvPr/>
        </p:nvPicPr>
        <p:blipFill rotWithShape="1">
          <a:blip r:embed="rId3">
            <a:alphaModFix/>
          </a:blip>
          <a:srcRect/>
          <a:stretch/>
        </p:blipFill>
        <p:spPr>
          <a:xfrm>
            <a:off x="1231250" y="1409175"/>
            <a:ext cx="6681499" cy="3036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33300" y="285750"/>
            <a:ext cx="8477400" cy="595500"/>
          </a:xfrm>
          <a:prstGeom prst="rect">
            <a:avLst/>
          </a:prstGeom>
          <a:noFill/>
          <a:ln>
            <a:noFill/>
          </a:ln>
        </p:spPr>
        <p:txBody>
          <a:bodyPr spcFirstLastPara="1" wrap="square" lIns="41900" tIns="20950" rIns="41900" bIns="20950" anchor="t" anchorCtr="0">
            <a:noAutofit/>
          </a:bodyPr>
          <a:lstStyle/>
          <a:p>
            <a:pPr marL="0" lvl="0" indent="0" algn="l" rtl="0">
              <a:lnSpc>
                <a:spcPct val="90000"/>
              </a:lnSpc>
              <a:spcBef>
                <a:spcPts val="0"/>
              </a:spcBef>
              <a:spcAft>
                <a:spcPts val="0"/>
              </a:spcAft>
              <a:buClr>
                <a:schemeClr val="dk1"/>
              </a:buClr>
              <a:buSzPts val="600"/>
              <a:buFont typeface="Arial"/>
              <a:buNone/>
            </a:pPr>
            <a:r>
              <a:rPr lang="en" sz="3600" b="1">
                <a:solidFill>
                  <a:schemeClr val="dk1"/>
                </a:solidFill>
                <a:latin typeface="Calibri"/>
                <a:ea typeface="Calibri"/>
                <a:cs typeface="Calibri"/>
                <a:sym typeface="Calibri"/>
              </a:rPr>
              <a:t>What’s possible with SEL?</a:t>
            </a:r>
            <a:endParaRPr sz="3600"/>
          </a:p>
        </p:txBody>
      </p:sp>
      <p:pic>
        <p:nvPicPr>
          <p:cNvPr id="158" name="Google Shape;158;p26"/>
          <p:cNvPicPr preferRelativeResize="0"/>
          <p:nvPr/>
        </p:nvPicPr>
        <p:blipFill>
          <a:blip r:embed="rId3">
            <a:alphaModFix/>
          </a:blip>
          <a:stretch>
            <a:fillRect/>
          </a:stretch>
        </p:blipFill>
        <p:spPr>
          <a:xfrm>
            <a:off x="2079525" y="1011450"/>
            <a:ext cx="4984951" cy="3323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27"/>
          <p:cNvGrpSpPr/>
          <p:nvPr/>
        </p:nvGrpSpPr>
        <p:grpSpPr>
          <a:xfrm>
            <a:off x="0" y="2"/>
            <a:ext cx="9144001" cy="5143467"/>
            <a:chOff x="0" y="-43106"/>
            <a:chExt cx="9144001" cy="4619189"/>
          </a:xfrm>
        </p:grpSpPr>
        <p:pic>
          <p:nvPicPr>
            <p:cNvPr id="165" name="Google Shape;165;p27"/>
            <p:cNvPicPr preferRelativeResize="0"/>
            <p:nvPr/>
          </p:nvPicPr>
          <p:blipFill rotWithShape="1">
            <a:blip r:embed="rId3">
              <a:alphaModFix/>
            </a:blip>
            <a:srcRect t="6006" b="15067"/>
            <a:stretch/>
          </p:blipFill>
          <p:spPr>
            <a:xfrm>
              <a:off x="0" y="0"/>
              <a:ext cx="9144001" cy="4576083"/>
            </a:xfrm>
            <a:prstGeom prst="rect">
              <a:avLst/>
            </a:prstGeom>
            <a:noFill/>
            <a:ln>
              <a:noFill/>
            </a:ln>
          </p:spPr>
        </p:pic>
        <p:sp>
          <p:nvSpPr>
            <p:cNvPr id="166" name="Google Shape;166;p27"/>
            <p:cNvSpPr/>
            <p:nvPr/>
          </p:nvSpPr>
          <p:spPr>
            <a:xfrm>
              <a:off x="0" y="-43106"/>
              <a:ext cx="9144000" cy="4619100"/>
            </a:xfrm>
            <a:prstGeom prst="rect">
              <a:avLst/>
            </a:prstGeom>
            <a:solidFill>
              <a:srgbClr val="858591">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33" b="0" i="0" u="none" strike="noStrike" cap="none">
                <a:solidFill>
                  <a:schemeClr val="lt1"/>
                </a:solidFill>
                <a:latin typeface="Arial"/>
                <a:ea typeface="Arial"/>
                <a:cs typeface="Arial"/>
                <a:sym typeface="Arial"/>
              </a:endParaRPr>
            </a:p>
          </p:txBody>
        </p:sp>
      </p:grpSp>
      <p:sp>
        <p:nvSpPr>
          <p:cNvPr id="167" name="Google Shape;167;p27"/>
          <p:cNvSpPr txBox="1"/>
          <p:nvPr/>
        </p:nvSpPr>
        <p:spPr>
          <a:xfrm>
            <a:off x="4422150" y="3600450"/>
            <a:ext cx="4722000" cy="515700"/>
          </a:xfrm>
          <a:prstGeom prst="rect">
            <a:avLst/>
          </a:prstGeom>
          <a:noFill/>
          <a:ln>
            <a:noFill/>
          </a:ln>
        </p:spPr>
        <p:txBody>
          <a:bodyPr spcFirstLastPara="1" wrap="square" lIns="26175" tIns="13075" rIns="26175" bIns="13075" anchor="t" anchorCtr="0">
            <a:noAutofit/>
          </a:bodyPr>
          <a:lstStyle/>
          <a:p>
            <a:pPr marL="0" marR="0" lvl="0" indent="0" algn="ctr" rtl="0">
              <a:lnSpc>
                <a:spcPct val="100000"/>
              </a:lnSpc>
              <a:spcBef>
                <a:spcPts val="0"/>
              </a:spcBef>
              <a:spcAft>
                <a:spcPts val="0"/>
              </a:spcAft>
              <a:buNone/>
            </a:pPr>
            <a:r>
              <a:rPr lang="en" sz="3750" b="1">
                <a:solidFill>
                  <a:schemeClr val="lt1"/>
                </a:solidFill>
              </a:rPr>
              <a:t>WHY SEL?</a:t>
            </a:r>
            <a:endParaRPr sz="3750" b="1"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0" y="-954439"/>
            <a:ext cx="9144000" cy="6097934"/>
          </a:xfrm>
          <a:prstGeom prst="rect">
            <a:avLst/>
          </a:prstGeom>
          <a:noFill/>
          <a:ln>
            <a:noFill/>
          </a:ln>
        </p:spPr>
      </p:pic>
      <p:grpSp>
        <p:nvGrpSpPr>
          <p:cNvPr id="174" name="Google Shape;174;p28"/>
          <p:cNvGrpSpPr/>
          <p:nvPr/>
        </p:nvGrpSpPr>
        <p:grpSpPr>
          <a:xfrm>
            <a:off x="1300780" y="1742643"/>
            <a:ext cx="453039" cy="231252"/>
            <a:chOff x="6324600" y="4114799"/>
            <a:chExt cx="685800" cy="685800"/>
          </a:xfrm>
        </p:grpSpPr>
        <p:cxnSp>
          <p:nvCxnSpPr>
            <p:cNvPr id="175" name="Google Shape;175;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76" name="Google Shape;176;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
        <p:nvSpPr>
          <p:cNvPr id="177" name="Google Shape;177;p28"/>
          <p:cNvSpPr txBox="1"/>
          <p:nvPr/>
        </p:nvSpPr>
        <p:spPr>
          <a:xfrm>
            <a:off x="1350" y="1742658"/>
            <a:ext cx="9141300" cy="784800"/>
          </a:xfrm>
          <a:prstGeom prst="rect">
            <a:avLst/>
          </a:prstGeom>
          <a:noFill/>
          <a:ln>
            <a:noFill/>
          </a:ln>
        </p:spPr>
        <p:txBody>
          <a:bodyPr spcFirstLastPara="1" wrap="square" lIns="41900" tIns="20950" rIns="41900" bIns="2095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rgbClr val="FFFFFF"/>
                </a:solidFill>
                <a:latin typeface="Calibri"/>
                <a:ea typeface="Calibri"/>
                <a:cs typeface="Calibri"/>
                <a:sym typeface="Calibri"/>
              </a:rPr>
              <a:t>All learning is social.</a:t>
            </a:r>
            <a:endParaRPr sz="600"/>
          </a:p>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rgbClr val="FFFFFF"/>
                </a:solidFill>
                <a:latin typeface="Calibri"/>
                <a:ea typeface="Calibri"/>
                <a:cs typeface="Calibri"/>
                <a:sym typeface="Calibri"/>
              </a:rPr>
              <a:t>All learning is emotional</a:t>
            </a:r>
            <a:r>
              <a:rPr lang="en" sz="3300" b="1" i="0" u="none" strike="noStrike" cap="none">
                <a:solidFill>
                  <a:srgbClr val="FFFFFF"/>
                </a:solidFill>
                <a:latin typeface="Calibri"/>
                <a:ea typeface="Calibri"/>
                <a:cs typeface="Calibri"/>
                <a:sym typeface="Calibri"/>
              </a:rPr>
              <a:t>.</a:t>
            </a:r>
            <a:endParaRPr sz="3000" b="1" i="0" u="none" strike="noStrike" cap="none">
              <a:solidFill>
                <a:srgbClr val="FFFFFF"/>
              </a:solidFill>
              <a:latin typeface="Calibri"/>
              <a:ea typeface="Calibri"/>
              <a:cs typeface="Calibri"/>
              <a:sym typeface="Calibri"/>
            </a:endParaRPr>
          </a:p>
        </p:txBody>
      </p:sp>
      <p:grpSp>
        <p:nvGrpSpPr>
          <p:cNvPr id="178" name="Google Shape;178;p28"/>
          <p:cNvGrpSpPr/>
          <p:nvPr/>
        </p:nvGrpSpPr>
        <p:grpSpPr>
          <a:xfrm rot="10800000">
            <a:off x="7214532" y="3048116"/>
            <a:ext cx="453039" cy="231252"/>
            <a:chOff x="6324600" y="4114799"/>
            <a:chExt cx="685800" cy="685800"/>
          </a:xfrm>
        </p:grpSpPr>
        <p:cxnSp>
          <p:nvCxnSpPr>
            <p:cNvPr id="179" name="Google Shape;179;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80" name="Google Shape;180;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body" idx="1"/>
          </p:nvPr>
        </p:nvSpPr>
        <p:spPr>
          <a:xfrm>
            <a:off x="226514" y="863885"/>
            <a:ext cx="3162600" cy="7698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0"/>
              </a:spcBef>
              <a:spcAft>
                <a:spcPts val="0"/>
              </a:spcAft>
              <a:buClr>
                <a:schemeClr val="dk1"/>
              </a:buClr>
              <a:buSzPts val="3000"/>
              <a:buNone/>
            </a:pPr>
            <a:r>
              <a:rPr lang="en" b="1">
                <a:solidFill>
                  <a:schemeClr val="dk1"/>
                </a:solidFill>
              </a:rPr>
              <a:t>Decades of</a:t>
            </a:r>
            <a:endParaRPr/>
          </a:p>
          <a:p>
            <a:pPr marL="76200" lvl="0" indent="0" algn="l" rtl="0">
              <a:lnSpc>
                <a:spcPct val="90000"/>
              </a:lnSpc>
              <a:spcBef>
                <a:spcPts val="0"/>
              </a:spcBef>
              <a:spcAft>
                <a:spcPts val="0"/>
              </a:spcAft>
              <a:buClr>
                <a:schemeClr val="dk1"/>
              </a:buClr>
              <a:buSzPts val="3000"/>
              <a:buNone/>
            </a:pPr>
            <a:r>
              <a:rPr lang="en" b="1">
                <a:solidFill>
                  <a:schemeClr val="dk1"/>
                </a:solidFill>
              </a:rPr>
              <a:t>research studies demonstrate the following benefits….</a:t>
            </a:r>
            <a:endParaRPr/>
          </a:p>
        </p:txBody>
      </p:sp>
      <p:sp>
        <p:nvSpPr>
          <p:cNvPr id="187" name="Google Shape;187;p29"/>
          <p:cNvSpPr txBox="1">
            <a:spLocks noGrp="1"/>
          </p:cNvSpPr>
          <p:nvPr>
            <p:ph type="body" idx="2"/>
          </p:nvPr>
        </p:nvSpPr>
        <p:spPr>
          <a:xfrm>
            <a:off x="4907688" y="216463"/>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a:t>Improvement in students’ social and emotional skills, attitudes, relationships, academic performance, and perceptions of classroom and school climate</a:t>
            </a:r>
            <a:endParaRPr/>
          </a:p>
        </p:txBody>
      </p:sp>
      <p:sp>
        <p:nvSpPr>
          <p:cNvPr id="188" name="Google Shape;188;p29"/>
          <p:cNvSpPr txBox="1">
            <a:spLocks noGrp="1"/>
          </p:cNvSpPr>
          <p:nvPr>
            <p:ph type="body" idx="4"/>
          </p:nvPr>
        </p:nvSpPr>
        <p:spPr>
          <a:xfrm>
            <a:off x="4907688" y="1638761"/>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a:t>Decline in students’ anxiety, behavior problems, and substance use</a:t>
            </a:r>
            <a:endParaRPr/>
          </a:p>
        </p:txBody>
      </p:sp>
      <p:sp>
        <p:nvSpPr>
          <p:cNvPr id="189" name="Google Shape;189;p29"/>
          <p:cNvSpPr txBox="1">
            <a:spLocks noGrp="1"/>
          </p:cNvSpPr>
          <p:nvPr>
            <p:ph type="body" idx="6"/>
          </p:nvPr>
        </p:nvSpPr>
        <p:spPr>
          <a:xfrm>
            <a:off x="4896972" y="2571750"/>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a:t>Long-term improvements in students’ skills, attitudes, prosocial behavior, and academic performance</a:t>
            </a:r>
            <a:endParaRPr/>
          </a:p>
        </p:txBody>
      </p:sp>
      <p:sp>
        <p:nvSpPr>
          <p:cNvPr id="190" name="Google Shape;190;p29"/>
          <p:cNvSpPr txBox="1"/>
          <p:nvPr/>
        </p:nvSpPr>
        <p:spPr>
          <a:xfrm>
            <a:off x="4930605" y="3657600"/>
            <a:ext cx="4009800" cy="585900"/>
          </a:xfrm>
          <a:prstGeom prst="rect">
            <a:avLst/>
          </a:prstGeom>
          <a:noFill/>
          <a:ln>
            <a:noFill/>
          </a:ln>
        </p:spPr>
        <p:txBody>
          <a:bodyPr spcFirstLastPara="1" wrap="square" lIns="91425" tIns="45700" rIns="91425" bIns="45700" anchor="t" anchorCtr="0">
            <a:noAutofit/>
          </a:bodyPr>
          <a:lstStyle/>
          <a:p>
            <a:pPr marL="101597" marR="0" lvl="0" indent="0" algn="l" rtl="0">
              <a:lnSpc>
                <a:spcPct val="100000"/>
              </a:lnSpc>
              <a:spcBef>
                <a:spcPts val="0"/>
              </a:spcBef>
              <a:spcAft>
                <a:spcPts val="0"/>
              </a:spcAft>
              <a:buClr>
                <a:schemeClr val="accent1"/>
              </a:buClr>
              <a:buSzPts val="2400"/>
              <a:buFont typeface="Source Sans Pro"/>
              <a:buNone/>
            </a:pPr>
            <a:r>
              <a:rPr lang="en" sz="1650" b="0" i="0" u="none" strike="noStrike" cap="none">
                <a:solidFill>
                  <a:srgbClr val="222A35"/>
                </a:solidFill>
                <a:latin typeface="Arial"/>
                <a:ea typeface="Arial"/>
                <a:cs typeface="Arial"/>
                <a:sym typeface="Arial"/>
              </a:rPr>
              <a:t>Wise financial investment according to cost-benefit research</a:t>
            </a:r>
            <a:endParaRPr/>
          </a:p>
        </p:txBody>
      </p:sp>
      <p:pic>
        <p:nvPicPr>
          <p:cNvPr id="191" name="Google Shape;191;p29"/>
          <p:cNvPicPr preferRelativeResize="0"/>
          <p:nvPr/>
        </p:nvPicPr>
        <p:blipFill rotWithShape="1">
          <a:blip r:embed="rId3">
            <a:alphaModFix/>
          </a:blip>
          <a:srcRect/>
          <a:stretch/>
        </p:blipFill>
        <p:spPr>
          <a:xfrm>
            <a:off x="3900441" y="1047997"/>
            <a:ext cx="718967" cy="585825"/>
          </a:xfrm>
          <a:prstGeom prst="rect">
            <a:avLst/>
          </a:prstGeom>
          <a:noFill/>
          <a:ln>
            <a:noFill/>
          </a:ln>
        </p:spPr>
      </p:pic>
      <p:pic>
        <p:nvPicPr>
          <p:cNvPr id="192" name="Google Shape;192;p29"/>
          <p:cNvPicPr preferRelativeResize="0"/>
          <p:nvPr/>
        </p:nvPicPr>
        <p:blipFill rotWithShape="1">
          <a:blip r:embed="rId4">
            <a:alphaModFix/>
          </a:blip>
          <a:srcRect/>
          <a:stretch/>
        </p:blipFill>
        <p:spPr>
          <a:xfrm>
            <a:off x="3900441" y="2032049"/>
            <a:ext cx="732281" cy="585825"/>
          </a:xfrm>
          <a:prstGeom prst="rect">
            <a:avLst/>
          </a:prstGeom>
          <a:noFill/>
          <a:ln>
            <a:noFill/>
          </a:ln>
        </p:spPr>
      </p:pic>
      <p:pic>
        <p:nvPicPr>
          <p:cNvPr id="193" name="Google Shape;193;p29"/>
          <p:cNvPicPr preferRelativeResize="0"/>
          <p:nvPr/>
        </p:nvPicPr>
        <p:blipFill rotWithShape="1">
          <a:blip r:embed="rId5">
            <a:alphaModFix/>
          </a:blip>
          <a:srcRect/>
          <a:stretch/>
        </p:blipFill>
        <p:spPr>
          <a:xfrm>
            <a:off x="3960197" y="2948542"/>
            <a:ext cx="672525" cy="466725"/>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7638</Words>
  <Application>Microsoft Macintosh PowerPoint</Application>
  <PresentationFormat>On-screen Show (16:9)</PresentationFormat>
  <Paragraphs>520</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Roboto</vt:lpstr>
      <vt:lpstr>Calibri</vt:lpstr>
      <vt:lpstr>Roboto Condensed</vt:lpstr>
      <vt:lpstr>Oswald Regular</vt:lpstr>
      <vt:lpstr>Arial</vt:lpstr>
      <vt:lpstr>Source Sans Pro</vt:lpstr>
      <vt:lpstr>Montserrat</vt:lpstr>
      <vt:lpstr>Chivo Light</vt:lpstr>
      <vt:lpstr>Custom Design</vt:lpstr>
      <vt:lpstr>Social and Emotional Learning</vt:lpstr>
      <vt:lpstr>PowerPoint Presentation</vt:lpstr>
      <vt:lpstr>Welcome</vt:lpstr>
      <vt:lpstr>Guiding Questions:</vt:lpstr>
      <vt:lpstr>What are your hopes and dreams for your child and/or the children in our community?</vt:lpstr>
      <vt:lpstr>What’s possible with SEL?</vt:lpstr>
      <vt:lpstr>PowerPoint Presentation</vt:lpstr>
      <vt:lpstr>PowerPoint Presentation</vt:lpstr>
      <vt:lpstr>PowerPoint Presentation</vt:lpstr>
      <vt:lpstr> SEL is relevant for all students in all schools and affirms diverse cultures and backgrounds. SEL is a strategy for systemic improvement and not just an intervention for at-risk students. SEL is a way to uplift student voice and promote agency and civic engagement. SEL supports adults in strengthening practices that promote equity. Districts must engage students, families, and communities as authentic partners in social and emotional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has your understanding of SEL changed?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and Emotional Learning</dc:title>
  <cp:lastModifiedBy>Claire Schu</cp:lastModifiedBy>
  <cp:revision>3</cp:revision>
  <dcterms:modified xsi:type="dcterms:W3CDTF">2021-05-10T19:28:36Z</dcterms:modified>
</cp:coreProperties>
</file>