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4"/>
    <p:sldMasterId id="2147483697" r:id="rId5"/>
    <p:sldMasterId id="214748369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5143500" cx="9144000"/>
  <p:notesSz cx="6858000" cy="9144000"/>
  <p:embeddedFontLst>
    <p:embeddedFont>
      <p:font typeface="Roboto"/>
      <p:regular r:id="rId52"/>
      <p:bold r:id="rId53"/>
      <p:italic r:id="rId54"/>
      <p:boldItalic r:id="rId55"/>
    </p:embeddedFont>
    <p:embeddedFont>
      <p:font typeface="Arial Narrow"/>
      <p:regular r:id="rId56"/>
      <p:bold r:id="rId57"/>
      <p:italic r:id="rId58"/>
      <p:boldItalic r:id="rId59"/>
    </p:embeddedFont>
    <p:embeddedFont>
      <p:font typeface="Roboto Condensed"/>
      <p:regular r:id="rId60"/>
      <p:bold r:id="rId61"/>
      <p:italic r:id="rId62"/>
      <p:boldItalic r:id="rId63"/>
    </p:embeddedFont>
    <p:embeddedFont>
      <p:font typeface="Open Sans SemiBold"/>
      <p:regular r:id="rId64"/>
      <p:bold r:id="rId65"/>
      <p:italic r:id="rId66"/>
      <p:boldItalic r:id="rId67"/>
    </p:embeddedFont>
    <p:embeddedFont>
      <p:font typeface="Open Sans Medium"/>
      <p:regular r:id="rId68"/>
      <p:bold r:id="rId69"/>
      <p:italic r:id="rId70"/>
      <p:boldItalic r:id="rId71"/>
    </p:embeddedFont>
    <p:embeddedFont>
      <p:font typeface="Century Gothic"/>
      <p:regular r:id="rId72"/>
      <p:bold r:id="rId73"/>
      <p:italic r:id="rId74"/>
      <p:boldItalic r:id="rId75"/>
    </p:embeddedFont>
    <p:embeddedFont>
      <p:font typeface="Open Sans"/>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CenturyGothic-bold.fntdata"/><Relationship Id="rId72" Type="http://schemas.openxmlformats.org/officeDocument/2006/relationships/font" Target="fonts/CenturyGothic-regular.fntdata"/><Relationship Id="rId31" Type="http://schemas.openxmlformats.org/officeDocument/2006/relationships/slide" Target="slides/slide24.xml"/><Relationship Id="rId75" Type="http://schemas.openxmlformats.org/officeDocument/2006/relationships/font" Target="fonts/CenturyGothic-boldItalic.fntdata"/><Relationship Id="rId30" Type="http://schemas.openxmlformats.org/officeDocument/2006/relationships/slide" Target="slides/slide23.xml"/><Relationship Id="rId74" Type="http://schemas.openxmlformats.org/officeDocument/2006/relationships/font" Target="fonts/CenturyGothic-italic.fntdata"/><Relationship Id="rId33" Type="http://schemas.openxmlformats.org/officeDocument/2006/relationships/slide" Target="slides/slide26.xml"/><Relationship Id="rId77" Type="http://schemas.openxmlformats.org/officeDocument/2006/relationships/font" Target="fonts/OpenSans-bold.fntdata"/><Relationship Id="rId32" Type="http://schemas.openxmlformats.org/officeDocument/2006/relationships/slide" Target="slides/slide25.xml"/><Relationship Id="rId76" Type="http://schemas.openxmlformats.org/officeDocument/2006/relationships/font" Target="fonts/OpenSans-regular.fntdata"/><Relationship Id="rId35" Type="http://schemas.openxmlformats.org/officeDocument/2006/relationships/slide" Target="slides/slide28.xml"/><Relationship Id="rId79" Type="http://schemas.openxmlformats.org/officeDocument/2006/relationships/font" Target="fonts/OpenSans-boldItalic.fntdata"/><Relationship Id="rId34" Type="http://schemas.openxmlformats.org/officeDocument/2006/relationships/slide" Target="slides/slide27.xml"/><Relationship Id="rId78" Type="http://schemas.openxmlformats.org/officeDocument/2006/relationships/font" Target="fonts/OpenSans-italic.fntdata"/><Relationship Id="rId71" Type="http://schemas.openxmlformats.org/officeDocument/2006/relationships/font" Target="fonts/OpenSansMedium-boldItalic.fntdata"/><Relationship Id="rId70" Type="http://schemas.openxmlformats.org/officeDocument/2006/relationships/font" Target="fonts/OpenSansMedium-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Condensed-italic.fntdata"/><Relationship Id="rId61" Type="http://schemas.openxmlformats.org/officeDocument/2006/relationships/font" Target="fonts/RobotoCondensed-bold.fntdata"/><Relationship Id="rId20" Type="http://schemas.openxmlformats.org/officeDocument/2006/relationships/slide" Target="slides/slide13.xml"/><Relationship Id="rId64" Type="http://schemas.openxmlformats.org/officeDocument/2006/relationships/font" Target="fonts/OpenSansSemiBold-regular.fntdata"/><Relationship Id="rId63" Type="http://schemas.openxmlformats.org/officeDocument/2006/relationships/font" Target="fonts/RobotoCondensed-boldItalic.fntdata"/><Relationship Id="rId22" Type="http://schemas.openxmlformats.org/officeDocument/2006/relationships/slide" Target="slides/slide15.xml"/><Relationship Id="rId66" Type="http://schemas.openxmlformats.org/officeDocument/2006/relationships/font" Target="fonts/OpenSansSemiBold-italic.fntdata"/><Relationship Id="rId21" Type="http://schemas.openxmlformats.org/officeDocument/2006/relationships/slide" Target="slides/slide14.xml"/><Relationship Id="rId65" Type="http://schemas.openxmlformats.org/officeDocument/2006/relationships/font" Target="fonts/OpenSansSemiBold-bold.fntdata"/><Relationship Id="rId24" Type="http://schemas.openxmlformats.org/officeDocument/2006/relationships/slide" Target="slides/slide17.xml"/><Relationship Id="rId68" Type="http://schemas.openxmlformats.org/officeDocument/2006/relationships/font" Target="fonts/OpenSansMedium-regular.fntdata"/><Relationship Id="rId23" Type="http://schemas.openxmlformats.org/officeDocument/2006/relationships/slide" Target="slides/slide16.xml"/><Relationship Id="rId67" Type="http://schemas.openxmlformats.org/officeDocument/2006/relationships/font" Target="fonts/OpenSansSemiBold-boldItalic.fntdata"/><Relationship Id="rId60" Type="http://schemas.openxmlformats.org/officeDocument/2006/relationships/font" Target="fonts/RobotoCondensed-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Medium-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4.xml"/><Relationship Id="rId55" Type="http://schemas.openxmlformats.org/officeDocument/2006/relationships/font" Target="fonts/Roboto-boldItalic.fntdata"/><Relationship Id="rId10" Type="http://schemas.openxmlformats.org/officeDocument/2006/relationships/slide" Target="slides/slide3.xml"/><Relationship Id="rId54" Type="http://schemas.openxmlformats.org/officeDocument/2006/relationships/font" Target="fonts/Roboto-italic.fntdata"/><Relationship Id="rId13" Type="http://schemas.openxmlformats.org/officeDocument/2006/relationships/slide" Target="slides/slide6.xml"/><Relationship Id="rId57" Type="http://schemas.openxmlformats.org/officeDocument/2006/relationships/font" Target="fonts/ArialNarrow-bold.fntdata"/><Relationship Id="rId12" Type="http://schemas.openxmlformats.org/officeDocument/2006/relationships/slide" Target="slides/slide5.xml"/><Relationship Id="rId56" Type="http://schemas.openxmlformats.org/officeDocument/2006/relationships/font" Target="fonts/ArialNarrow-regular.fntdata"/><Relationship Id="rId15" Type="http://schemas.openxmlformats.org/officeDocument/2006/relationships/slide" Target="slides/slide8.xml"/><Relationship Id="rId59" Type="http://schemas.openxmlformats.org/officeDocument/2006/relationships/font" Target="fonts/ArialNarrow-boldItalic.fntdata"/><Relationship Id="rId14" Type="http://schemas.openxmlformats.org/officeDocument/2006/relationships/slide" Target="slides/slide7.xml"/><Relationship Id="rId58" Type="http://schemas.openxmlformats.org/officeDocument/2006/relationships/font" Target="fonts/ArialNarrow-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7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ytonpartners.com/post-pandemic-schooling-emphasizing-social-emotional-learning/"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sel.org/casel-sel-framework-11-2020/"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204ad9926_2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4" name="Google Shape;224;g22204ad9926_2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solidFill>
                  <a:srgbClr val="FF0000"/>
                </a:solidFill>
              </a:rPr>
              <a:t>Instructions: To use and customize the presentation</a:t>
            </a:r>
            <a:endParaRPr b="1">
              <a:solidFill>
                <a:srgbClr val="FF0000"/>
              </a:solidFill>
            </a:endParaRPr>
          </a:p>
          <a:p>
            <a:pPr indent="-228600" lvl="0" marL="457200" rtl="0" algn="l">
              <a:lnSpc>
                <a:spcPct val="100000"/>
              </a:lnSpc>
              <a:spcBef>
                <a:spcPts val="0"/>
              </a:spcBef>
              <a:spcAft>
                <a:spcPts val="0"/>
              </a:spcAft>
              <a:buClr>
                <a:srgbClr val="FF0000"/>
              </a:buClr>
              <a:buSzPts val="1400"/>
              <a:buNone/>
            </a:pPr>
            <a:r>
              <a:rPr b="1" lang="en-US">
                <a:solidFill>
                  <a:srgbClr val="FF0000"/>
                </a:solidFill>
              </a:rPr>
              <a:t>In Google Slides: Navigate to File &gt; Make a Copy &gt; Entire Presentation</a:t>
            </a:r>
            <a:endParaRPr b="1">
              <a:solidFill>
                <a:srgbClr val="FF0000"/>
              </a:solidFill>
            </a:endParaRPr>
          </a:p>
          <a:p>
            <a:pPr indent="-228600" lvl="0" marL="457200" rtl="0" algn="l">
              <a:lnSpc>
                <a:spcPct val="100000"/>
              </a:lnSpc>
              <a:spcBef>
                <a:spcPts val="0"/>
              </a:spcBef>
              <a:spcAft>
                <a:spcPts val="0"/>
              </a:spcAft>
              <a:buClr>
                <a:srgbClr val="FF0000"/>
              </a:buClr>
              <a:buSzPts val="1400"/>
              <a:buNone/>
            </a:pPr>
            <a:r>
              <a:rPr b="1" lang="en-US">
                <a:solidFill>
                  <a:srgbClr val="FF0000"/>
                </a:solidFill>
              </a:rPr>
              <a:t>In Powerpoint: Navigate to File &gt; Download &gt; Microsoft Powerpoint (.pptx)</a:t>
            </a:r>
            <a:endParaRPr b="1">
              <a:solidFill>
                <a:srgbClr val="FF0000"/>
              </a:solidFill>
            </a:endParaRPr>
          </a:p>
        </p:txBody>
      </p:sp>
      <p:sp>
        <p:nvSpPr>
          <p:cNvPr id="225" name="Google Shape;225;g22204ad9926_2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2204ad9926_2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2204ad9926_2_6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Social awareness: </a:t>
            </a:r>
            <a:r>
              <a:rPr lang="en-US">
                <a:solidFill>
                  <a:schemeClr val="dk1"/>
                </a:solidFill>
              </a:rPr>
              <a:t>The abilities to understand the perspectives of and empathize with others, including those from diverse backgrounds, cultures, and contexts. This includes the capacities to feel compassion for others, understand broader historical and social norms for behavior in different settings, and recognize family, school, and community resources and supports.</a:t>
            </a:r>
            <a:endParaRPr>
              <a:solidFill>
                <a:schemeClr val="dk1"/>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Clr>
                <a:schemeClr val="dk1"/>
              </a:buClr>
              <a:buSzPts val="1100"/>
              <a:buFont typeface="Arial"/>
              <a:buNone/>
            </a:pPr>
            <a:r>
              <a:rPr lang="en-US">
                <a:solidFill>
                  <a:schemeClr val="dk1"/>
                </a:solidFill>
              </a:rPr>
              <a:t>The slide has bulleted examples of  knowledge, skills, and attitudes that fall within social awarenesst. This list is not exhaustive or prescriptive; feel free to select a few that may resonate with your audience</a:t>
            </a:r>
            <a:endParaRPr>
              <a:solidFill>
                <a:srgbClr val="FF0000"/>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2204ad9926_2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2204ad9926_2_6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Relationship Skills: </a:t>
            </a:r>
            <a:r>
              <a:rPr lang="en-US">
                <a:solidFill>
                  <a:schemeClr val="dk1"/>
                </a:solidFill>
              </a:rPr>
              <a:t>The abilities to establish and maintain healthy and supportive relationships and to effectively navigate settings with diverse individuals and groups. This includes the capacities to communicate clearly, listen actively, cooperate, work collaboratively to problem solve and negotiate conflict constructively, navigate settings with differing social and cultural demands and opportunities, provide leadership, and seek or offer help when needed.</a:t>
            </a:r>
            <a:endParaRPr>
              <a:solidFill>
                <a:schemeClr val="dk1"/>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Clr>
                <a:schemeClr val="dk1"/>
              </a:buClr>
              <a:buSzPts val="1100"/>
              <a:buFont typeface="Arial"/>
              <a:buNone/>
            </a:pPr>
            <a:r>
              <a:rPr lang="en-US">
                <a:solidFill>
                  <a:schemeClr val="dk1"/>
                </a:solidFill>
              </a:rPr>
              <a:t>The slide has bulleted examples of  knowledge, skills, and attitudes that fall within relationship skills. This list is not exhaustive or prescriptive; feel free to select a few that may resonate with your audience</a:t>
            </a:r>
            <a:endParaRPr>
              <a:solidFill>
                <a:srgbClr val="FF0000"/>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2204ad9926_2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2204ad9926_2_6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Responsible decision-making: </a:t>
            </a:r>
            <a:r>
              <a:rPr lang="en-US">
                <a:solidFill>
                  <a:schemeClr val="dk1"/>
                </a:solidFill>
              </a:rPr>
              <a:t>The abilities to make caring and constructive choices about personal behavior and social interactions across diverse situations. This includes the capacities to consider ethical standards and safety concerns, and to evaluate the benefits and consequences of various actions for personal, social, and collective well-being.</a:t>
            </a:r>
            <a:endParaRPr>
              <a:solidFill>
                <a:schemeClr val="dk1"/>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Clr>
                <a:schemeClr val="dk1"/>
              </a:buClr>
              <a:buSzPts val="1100"/>
              <a:buFont typeface="Arial"/>
              <a:buNone/>
            </a:pPr>
            <a:r>
              <a:rPr lang="en-US">
                <a:solidFill>
                  <a:schemeClr val="dk1"/>
                </a:solidFill>
              </a:rPr>
              <a:t>The slide has bulleted examples of  knowledge, skills, and attitudes that fall within responsible decision-making, This list is not exhaustive or prescriptive; feel free to select a few that may resonate with your audience</a:t>
            </a:r>
            <a:endParaRPr>
              <a:solidFill>
                <a:srgbClr val="FF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2204ad9926_2_67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US">
                <a:solidFill>
                  <a:schemeClr val="dk1"/>
                </a:solidFill>
              </a:rPr>
              <a:t>4 Key Settings: Social and emotional skills aren’t developed in a vacuum, but through all of the relationships and interactions in the places where we live and learn. </a:t>
            </a:r>
            <a:r>
              <a:rPr lang="en-US">
                <a:solidFill>
                  <a:schemeClr val="dk1"/>
                </a:solidFill>
              </a:rPr>
              <a:t>That’s why, around the core competencies, are rings that represent the ecosystem that supports children’s learning and development: their classrooms, schools, homes, and communities.</a:t>
            </a:r>
            <a:endParaRPr sz="1050">
              <a:solidFill>
                <a:schemeClr val="dk1"/>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While the core competencies receive a lot of focus, equally important is developing supportive learning environments and coordinated practices across classrooms, schools, homes, and communities.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US">
                <a:solidFill>
                  <a:schemeClr val="dk1"/>
                </a:solidFill>
              </a:rPr>
              <a:t>That’s why school-family-community partnerships are essential to social and emotional learning - when educators, parents/caregivers, and community partners work together around shared goals and aligned practices, they can enhance opportunities for social, emotional, and academic growth. </a:t>
            </a:r>
            <a:endParaRPr>
              <a:solidFill>
                <a:schemeClr val="dk1"/>
              </a:solidFill>
            </a:endParaRPr>
          </a:p>
          <a:p>
            <a:pPr indent="0" lvl="0" marL="0" rtl="0" algn="l">
              <a:lnSpc>
                <a:spcPct val="115000"/>
              </a:lnSpc>
              <a:spcBef>
                <a:spcPts val="0"/>
              </a:spcBef>
              <a:spcAft>
                <a:spcPts val="0"/>
              </a:spcAft>
              <a:buNone/>
            </a:pPr>
            <a:r>
              <a:t/>
            </a:r>
            <a:endParaRPr/>
          </a:p>
        </p:txBody>
      </p:sp>
      <p:sp>
        <p:nvSpPr>
          <p:cNvPr id="341" name="Google Shape;341;g22204ad9926_2_6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2204ad9926_2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2204ad9926_2_6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Classrooms</a:t>
            </a:r>
            <a:r>
              <a:rPr lang="en-US">
                <a:solidFill>
                  <a:schemeClr val="dk1"/>
                </a:solidFill>
              </a:rPr>
              <a:t>: SEL in classrooms often involve three main components:  A focus on </a:t>
            </a:r>
            <a:r>
              <a:rPr b="1" lang="en-US">
                <a:solidFill>
                  <a:schemeClr val="dk1"/>
                </a:solidFill>
              </a:rPr>
              <a:t>relationship-building</a:t>
            </a:r>
            <a:r>
              <a:rPr lang="en-US">
                <a:solidFill>
                  <a:schemeClr val="dk1"/>
                </a:solidFill>
              </a:rPr>
              <a:t> among teachers and students, Teaching social and emotional skills </a:t>
            </a:r>
            <a:r>
              <a:rPr b="1" lang="en-US">
                <a:solidFill>
                  <a:schemeClr val="dk1"/>
                </a:solidFill>
              </a:rPr>
              <a:t>explicitly with a curriculum</a:t>
            </a:r>
            <a:r>
              <a:rPr lang="en-US">
                <a:solidFill>
                  <a:schemeClr val="dk1"/>
                </a:solidFill>
              </a:rPr>
              <a:t> that’s tailored to students’ developmental level, and Integrating social and emotional learning throughout </a:t>
            </a:r>
            <a:r>
              <a:rPr b="1" lang="en-US">
                <a:solidFill>
                  <a:schemeClr val="dk1"/>
                </a:solidFill>
              </a:rPr>
              <a:t>academic subjects</a:t>
            </a:r>
            <a:r>
              <a:rPr lang="en-US">
                <a:solidFill>
                  <a:schemeClr val="dk1"/>
                </a:solidFill>
              </a:rPr>
              <a:t>.</a:t>
            </a:r>
            <a:endParaRPr>
              <a:solidFill>
                <a:schemeClr val="dk1"/>
              </a:solidFill>
            </a:endParaRPr>
          </a:p>
          <a:p>
            <a:pPr indent="0" lvl="0" marL="0" rtl="0" algn="l">
              <a:spcBef>
                <a:spcPts val="0"/>
              </a:spcBef>
              <a:spcAft>
                <a:spcPts val="0"/>
              </a:spcAft>
              <a:buNone/>
            </a:pPr>
            <a:r>
              <a:t/>
            </a:r>
            <a:endParaRPr>
              <a:solidFill>
                <a:srgbClr val="FF0000"/>
              </a:solidFill>
            </a:endParaRPr>
          </a:p>
          <a:p>
            <a:pPr indent="-228600" lvl="0" marL="457200" rtl="0" algn="l">
              <a:spcBef>
                <a:spcPts val="0"/>
              </a:spcBef>
              <a:spcAft>
                <a:spcPts val="0"/>
              </a:spcAft>
              <a:buSzPts val="1400"/>
              <a:buNone/>
            </a:pPr>
            <a:r>
              <a:rPr b="1" lang="en-US"/>
              <a:t>Relationship building: </a:t>
            </a:r>
            <a:r>
              <a:rPr lang="en-US"/>
              <a:t>Focus on relationship-building among teachers and students</a:t>
            </a:r>
            <a:endParaRPr/>
          </a:p>
          <a:p>
            <a:pPr indent="-228600" lvl="0" marL="457200" rtl="0" algn="l">
              <a:spcBef>
                <a:spcPts val="0"/>
              </a:spcBef>
              <a:spcAft>
                <a:spcPts val="0"/>
              </a:spcAft>
              <a:buSzPts val="1400"/>
              <a:buNone/>
            </a:pPr>
            <a:r>
              <a:rPr b="1" lang="en-US"/>
              <a:t>Explicit instruction</a:t>
            </a:r>
            <a:r>
              <a:rPr lang="en-US"/>
              <a:t>: Teaching social and emotional skills explicitly with a curriculum where social and emotional skills and attitudes are taught and practiced in developmentally, contextually, and culturally responsive ways. For example, this can be teaching practices such as cooperative learning and project-based learning. </a:t>
            </a:r>
            <a:endParaRPr/>
          </a:p>
          <a:p>
            <a:pPr indent="-228600" lvl="0" marL="457200" rtl="0" algn="l">
              <a:spcBef>
                <a:spcPts val="0"/>
              </a:spcBef>
              <a:spcAft>
                <a:spcPts val="0"/>
              </a:spcAft>
              <a:buSzPts val="1400"/>
              <a:buNone/>
            </a:pPr>
            <a:r>
              <a:rPr b="1" lang="en-US"/>
              <a:t>Integration of SEL:</a:t>
            </a:r>
            <a:r>
              <a:rPr lang="en-US"/>
              <a:t> into academic curriculum/subjects such as language arts, math, science, social studies, health, and performing arts. For example, Think back to a math classroom and imagine a student is working on an algebra problem they can’t solve. With strong self-awareness they can recognize and label that emotion as frustration. They can use self-management skills to calm themselves down. And their relationship skills can be used to ask a teacher or classmates for help. Just in that one example, you can see how social and emotional learning is part of the process to help solve the math problem and is woven into a core academic subject.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2204ad9926_2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2204ad9926_2_6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SCHOOLS</a:t>
            </a:r>
            <a:r>
              <a:rPr lang="en-US">
                <a:solidFill>
                  <a:schemeClr val="dk1"/>
                </a:solidFill>
              </a:rPr>
              <a:t>: In addition to the classroom, schoolwide SEL includes a focus on supporting adult SEL, opportunities for youth voice and leadership, ensuring supportive discipline systems and robust student support services, and strengthening relationships between families and school staff. </a:t>
            </a:r>
            <a:endParaRPr>
              <a:solidFill>
                <a:schemeClr val="dk1"/>
              </a:solidFill>
            </a:endParaRPr>
          </a:p>
          <a:p>
            <a:pPr indent="0" lvl="0" marL="0" rtl="0" algn="l">
              <a:spcBef>
                <a:spcPts val="0"/>
              </a:spcBef>
              <a:spcAft>
                <a:spcPts val="0"/>
              </a:spcAft>
              <a:buNone/>
            </a:pPr>
            <a:r>
              <a:t/>
            </a:r>
            <a:endParaRPr>
              <a:solidFill>
                <a:srgbClr val="FF0000"/>
              </a:solidFill>
            </a:endParaRPr>
          </a:p>
          <a:p>
            <a:pPr indent="-228600" lvl="0" marL="457200" rtl="0" algn="l">
              <a:lnSpc>
                <a:spcPct val="115000"/>
              </a:lnSpc>
              <a:spcBef>
                <a:spcPts val="0"/>
              </a:spcBef>
              <a:spcAft>
                <a:spcPts val="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Effectively integrating SEL schoolwide involves ongoing planning, implementation, evaluation, and continuous improvement by all members of the school community.</a:t>
            </a:r>
            <a:endParaRPr sz="1200">
              <a:solidFill>
                <a:schemeClr val="dk1"/>
              </a:solidFill>
              <a:highlight>
                <a:schemeClr val="lt1"/>
              </a:highlight>
              <a:latin typeface="Calibri"/>
              <a:ea typeface="Calibri"/>
              <a:cs typeface="Calibri"/>
              <a:sym typeface="Calibri"/>
            </a:endParaRPr>
          </a:p>
          <a:p>
            <a:pPr indent="-228600" lvl="0" marL="457200" rtl="0" algn="l">
              <a:lnSpc>
                <a:spcPct val="115000"/>
              </a:lnSpc>
              <a:spcBef>
                <a:spcPts val="1800"/>
              </a:spcBef>
              <a:spcAft>
                <a:spcPts val="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A strong school culture is rooted in students’ sense of belonging, with evidence that suggests that it plays a crucial role in students’ engagement. </a:t>
            </a:r>
            <a:endParaRPr sz="1200">
              <a:solidFill>
                <a:schemeClr val="dk1"/>
              </a:solidFill>
              <a:highlight>
                <a:schemeClr val="lt1"/>
              </a:highlight>
              <a:latin typeface="Calibri"/>
              <a:ea typeface="Calibri"/>
              <a:cs typeface="Calibri"/>
              <a:sym typeface="Calibri"/>
            </a:endParaRPr>
          </a:p>
          <a:p>
            <a:pPr indent="-228600" lvl="0" marL="457200" rtl="0" algn="l">
              <a:lnSpc>
                <a:spcPct val="115000"/>
              </a:lnSpc>
              <a:spcBef>
                <a:spcPts val="1800"/>
              </a:spcBef>
              <a:spcAft>
                <a:spcPts val="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SEL also offers an opportunity to enhance existing systems of student support by integrating SEL goals and practices with universal, targeted, and intensive academic and behavioral supports.</a:t>
            </a:r>
            <a:endParaRPr sz="1200">
              <a:solidFill>
                <a:schemeClr val="dk1"/>
              </a:solidFill>
              <a:highlight>
                <a:schemeClr val="lt1"/>
              </a:highlight>
              <a:latin typeface="Calibri"/>
              <a:ea typeface="Calibri"/>
              <a:cs typeface="Calibri"/>
              <a:sym typeface="Calibri"/>
            </a:endParaRPr>
          </a:p>
          <a:p>
            <a:pPr indent="-228600" lvl="0" marL="457200" rtl="0" algn="l">
              <a:lnSpc>
                <a:spcPct val="115000"/>
              </a:lnSpc>
              <a:spcBef>
                <a:spcPts val="1800"/>
              </a:spcBef>
              <a:spcAft>
                <a:spcPts val="180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For more: schoolguide.casel.org</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2204ad9926_2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2204ad9926_2_6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FAMILIES</a:t>
            </a:r>
            <a:r>
              <a:rPr lang="en-US">
                <a:solidFill>
                  <a:schemeClr val="dk1"/>
                </a:solidFill>
              </a:rPr>
              <a:t>: Families and caregivers are children’s first teachers and bring their own expertise on SEL. That’s why SEL requires authentic partnerships between families and schools.. </a:t>
            </a:r>
            <a:endParaRPr>
              <a:solidFill>
                <a:schemeClr val="dk1"/>
              </a:solidFill>
            </a:endParaRPr>
          </a:p>
          <a:p>
            <a:pPr indent="0" lvl="0" marL="0" rtl="0" algn="l">
              <a:spcBef>
                <a:spcPts val="0"/>
              </a:spcBef>
              <a:spcAft>
                <a:spcPts val="0"/>
              </a:spcAft>
              <a:buNone/>
            </a:pPr>
            <a:r>
              <a:t/>
            </a:r>
            <a:endParaRPr>
              <a:solidFill>
                <a:srgbClr val="FF0000"/>
              </a:solidFill>
            </a:endParaRPr>
          </a:p>
          <a:p>
            <a:pPr indent="-228600" lvl="0" marL="457200" rtl="0" algn="l">
              <a:lnSpc>
                <a:spcPct val="115000"/>
              </a:lnSpc>
              <a:spcBef>
                <a:spcPts val="0"/>
              </a:spcBef>
              <a:spcAft>
                <a:spcPts val="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Research suggests that evidence-based SEL programs are more effective when they extend into the home. </a:t>
            </a:r>
            <a:endParaRPr sz="1200">
              <a:solidFill>
                <a:schemeClr val="dk1"/>
              </a:solidFill>
              <a:highlight>
                <a:schemeClr val="lt1"/>
              </a:highlight>
              <a:latin typeface="Calibri"/>
              <a:ea typeface="Calibri"/>
              <a:cs typeface="Calibri"/>
              <a:sym typeface="Calibri"/>
            </a:endParaRPr>
          </a:p>
          <a:p>
            <a:pPr indent="-228600" lvl="0" marL="457200" rtl="0" algn="l">
              <a:lnSpc>
                <a:spcPct val="115000"/>
              </a:lnSpc>
              <a:spcBef>
                <a:spcPts val="1800"/>
              </a:spcBef>
              <a:spcAft>
                <a:spcPts val="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Families are also far more likely to form partnerships with schools when their schools’ norms, values, and cultural representations reflect their own experiences. </a:t>
            </a:r>
            <a:endParaRPr sz="1200">
              <a:solidFill>
                <a:schemeClr val="dk1"/>
              </a:solidFill>
              <a:highlight>
                <a:schemeClr val="lt1"/>
              </a:highlight>
              <a:latin typeface="Calibri"/>
              <a:ea typeface="Calibri"/>
              <a:cs typeface="Calibri"/>
              <a:sym typeface="Calibri"/>
            </a:endParaRPr>
          </a:p>
          <a:p>
            <a:pPr indent="-228600" lvl="0" marL="457200" rtl="0" algn="l">
              <a:lnSpc>
                <a:spcPct val="115000"/>
              </a:lnSpc>
              <a:spcBef>
                <a:spcPts val="1800"/>
              </a:spcBef>
              <a:spcAft>
                <a:spcPts val="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Schools need inclusive decision-making processes that ensure that families—particularly those from historically marginalized groups—are part of planning, implementing, and continuously improving SEL. </a:t>
            </a:r>
            <a:endParaRPr sz="1200">
              <a:solidFill>
                <a:schemeClr val="dk1"/>
              </a:solidFill>
              <a:highlight>
                <a:schemeClr val="lt1"/>
              </a:highlight>
              <a:latin typeface="Calibri"/>
              <a:ea typeface="Calibri"/>
              <a:cs typeface="Calibri"/>
              <a:sym typeface="Calibri"/>
            </a:endParaRPr>
          </a:p>
          <a:p>
            <a:pPr indent="-228600" lvl="0" marL="457200" rtl="0" algn="l">
              <a:lnSpc>
                <a:spcPct val="115000"/>
              </a:lnSpc>
              <a:spcBef>
                <a:spcPts val="1800"/>
              </a:spcBef>
              <a:spcAft>
                <a:spcPts val="180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For more: https://leadingwithsel.org/parent-caregiver/</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2204ad9926_2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2204ad9926_2_6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COMMUNITIES</a:t>
            </a:r>
            <a:r>
              <a:rPr lang="en-US">
                <a:solidFill>
                  <a:schemeClr val="dk1"/>
                </a:solidFill>
              </a:rPr>
              <a:t>: Most broadly, effective SEL creates aligned learning opportunities within and outside the classroom, such as with community organizations and partners. </a:t>
            </a:r>
            <a:endParaRPr>
              <a:solidFill>
                <a:schemeClr val="dk1"/>
              </a:solidFill>
            </a:endParaRPr>
          </a:p>
          <a:p>
            <a:pPr indent="0" lvl="0" marL="0" rtl="0" algn="l">
              <a:spcBef>
                <a:spcPts val="0"/>
              </a:spcBef>
              <a:spcAft>
                <a:spcPts val="0"/>
              </a:spcAft>
              <a:buNone/>
            </a:pPr>
            <a:r>
              <a:t/>
            </a:r>
            <a:endParaRPr>
              <a:solidFill>
                <a:srgbClr val="FF0000"/>
              </a:solidFill>
            </a:endParaRPr>
          </a:p>
          <a:p>
            <a:pPr indent="-228600" lvl="0" marL="457200" rtl="0" algn="l">
              <a:lnSpc>
                <a:spcPct val="115000"/>
              </a:lnSpc>
              <a:spcBef>
                <a:spcPts val="0"/>
              </a:spcBef>
              <a:spcAft>
                <a:spcPts val="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Community organizations that partner directly with schools offer students opportunities to practice the SEL skills they are learning at home, throughout the school day, and in their afterschool programming.</a:t>
            </a:r>
            <a:endParaRPr sz="1200">
              <a:solidFill>
                <a:schemeClr val="dk1"/>
              </a:solidFill>
              <a:highlight>
                <a:schemeClr val="lt1"/>
              </a:highlight>
              <a:latin typeface="Calibri"/>
              <a:ea typeface="Calibri"/>
              <a:cs typeface="Calibri"/>
              <a:sym typeface="Calibri"/>
            </a:endParaRPr>
          </a:p>
          <a:p>
            <a:pPr indent="-228600" lvl="0" marL="457200" rtl="0" algn="l">
              <a:lnSpc>
                <a:spcPct val="115000"/>
              </a:lnSpc>
              <a:spcBef>
                <a:spcPts val="1800"/>
              </a:spcBef>
              <a:spcAft>
                <a:spcPts val="0"/>
              </a:spcAft>
              <a:buClr>
                <a:schemeClr val="dk1"/>
              </a:buClr>
              <a:buSzPts val="1200"/>
              <a:buFont typeface="Calibri"/>
              <a:buNone/>
            </a:pPr>
            <a:r>
              <a:rPr lang="en-US" sz="1200">
                <a:solidFill>
                  <a:schemeClr val="dk1"/>
                </a:solidFill>
                <a:highlight>
                  <a:schemeClr val="lt1"/>
                </a:highlight>
                <a:latin typeface="Calibri"/>
                <a:ea typeface="Calibri"/>
                <a:cs typeface="Calibri"/>
                <a:sym typeface="Calibri"/>
              </a:rPr>
              <a:t>Community partners might include: </a:t>
            </a:r>
            <a:endParaRPr sz="1200">
              <a:solidFill>
                <a:schemeClr val="dk1"/>
              </a:solidFill>
              <a:highlight>
                <a:schemeClr val="lt1"/>
              </a:highlight>
              <a:latin typeface="Calibri"/>
              <a:ea typeface="Calibri"/>
              <a:cs typeface="Calibri"/>
              <a:sym typeface="Calibri"/>
            </a:endParaRPr>
          </a:p>
          <a:p>
            <a:pPr indent="-228600" lvl="1" marL="914400" rtl="0" algn="l">
              <a:lnSpc>
                <a:spcPct val="115000"/>
              </a:lnSpc>
              <a:spcBef>
                <a:spcPts val="18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Out-of-school time providers (before and after school programs)</a:t>
            </a:r>
            <a:endParaRPr sz="1200">
              <a:solidFill>
                <a:schemeClr val="dk1"/>
              </a:solidFill>
              <a:latin typeface="Calibri"/>
              <a:ea typeface="Calibri"/>
              <a:cs typeface="Calibri"/>
              <a:sym typeface="Calibri"/>
            </a:endParaRPr>
          </a:p>
          <a:p>
            <a:pPr indent="-228600" lvl="1" marL="914400" rtl="0" algn="l">
              <a:lnSpc>
                <a:spcPct val="115000"/>
              </a:lnSpc>
              <a:spcBef>
                <a:spcPts val="15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Community-based nonprofit organizations</a:t>
            </a:r>
            <a:endParaRPr sz="1200">
              <a:solidFill>
                <a:schemeClr val="dk1"/>
              </a:solidFill>
              <a:latin typeface="Calibri"/>
              <a:ea typeface="Calibri"/>
              <a:cs typeface="Calibri"/>
              <a:sym typeface="Calibri"/>
            </a:endParaRPr>
          </a:p>
          <a:p>
            <a:pPr indent="-228600" lvl="1" marL="914400" rtl="0" algn="l">
              <a:lnSpc>
                <a:spcPct val="115000"/>
              </a:lnSpc>
              <a:spcBef>
                <a:spcPts val="15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Health care providers</a:t>
            </a:r>
            <a:endParaRPr sz="1200">
              <a:solidFill>
                <a:schemeClr val="dk1"/>
              </a:solidFill>
              <a:latin typeface="Calibri"/>
              <a:ea typeface="Calibri"/>
              <a:cs typeface="Calibri"/>
              <a:sym typeface="Calibri"/>
            </a:endParaRPr>
          </a:p>
          <a:p>
            <a:pPr indent="-228600" lvl="1" marL="914400" rtl="0" algn="l">
              <a:lnSpc>
                <a:spcPct val="115000"/>
              </a:lnSpc>
              <a:spcBef>
                <a:spcPts val="15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University research centers or colleges of education</a:t>
            </a:r>
            <a:endParaRPr sz="1200">
              <a:solidFill>
                <a:schemeClr val="dk1"/>
              </a:solidFill>
              <a:latin typeface="Calibri"/>
              <a:ea typeface="Calibri"/>
              <a:cs typeface="Calibri"/>
              <a:sym typeface="Calibri"/>
            </a:endParaRPr>
          </a:p>
          <a:p>
            <a:pPr indent="-228600" lvl="1" marL="914400" rtl="0" algn="l">
              <a:lnSpc>
                <a:spcPct val="115000"/>
              </a:lnSpc>
              <a:spcBef>
                <a:spcPts val="15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Mission-driven foundations</a:t>
            </a:r>
            <a:endParaRPr sz="1200">
              <a:solidFill>
                <a:schemeClr val="dk1"/>
              </a:solidFill>
              <a:latin typeface="Calibri"/>
              <a:ea typeface="Calibri"/>
              <a:cs typeface="Calibri"/>
              <a:sym typeface="Calibri"/>
            </a:endParaRPr>
          </a:p>
          <a:p>
            <a:pPr indent="-228600" lvl="1" marL="914400" rtl="0" algn="l">
              <a:lnSpc>
                <a:spcPct val="115000"/>
              </a:lnSpc>
              <a:spcBef>
                <a:spcPts val="15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Governmental agencies</a:t>
            </a:r>
            <a:endParaRPr sz="1200">
              <a:solidFill>
                <a:schemeClr val="dk1"/>
              </a:solidFill>
              <a:latin typeface="Calibri"/>
              <a:ea typeface="Calibri"/>
              <a:cs typeface="Calibri"/>
              <a:sym typeface="Calibri"/>
            </a:endParaRPr>
          </a:p>
          <a:p>
            <a:pPr indent="-228600" lvl="1" marL="914400" rtl="0" algn="l">
              <a:lnSpc>
                <a:spcPct val="115000"/>
              </a:lnSpc>
              <a:spcBef>
                <a:spcPts val="150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Local businesses</a:t>
            </a:r>
            <a:endParaRPr sz="1200">
              <a:solidFill>
                <a:schemeClr val="dk1"/>
              </a:solidFill>
              <a:latin typeface="Calibri"/>
              <a:ea typeface="Calibri"/>
              <a:cs typeface="Calibri"/>
              <a:sym typeface="Calibri"/>
            </a:endParaRPr>
          </a:p>
          <a:p>
            <a:pPr indent="-228600" lvl="1" marL="914400" rtl="0" algn="l">
              <a:lnSpc>
                <a:spcPct val="115000"/>
              </a:lnSpc>
              <a:spcBef>
                <a:spcPts val="1500"/>
              </a:spcBef>
              <a:spcAft>
                <a:spcPts val="1500"/>
              </a:spcAft>
              <a:buClr>
                <a:schemeClr val="dk1"/>
              </a:buClr>
              <a:buSzPts val="1200"/>
              <a:buFont typeface="Calibri"/>
              <a:buNone/>
            </a:pPr>
            <a:r>
              <a:rPr lang="en-US" sz="1200">
                <a:solidFill>
                  <a:schemeClr val="dk1"/>
                </a:solidFill>
                <a:latin typeface="Calibri"/>
                <a:ea typeface="Calibri"/>
                <a:cs typeface="Calibri"/>
                <a:sym typeface="Calibri"/>
              </a:rPr>
              <a:t>Other institutions that can connect students to their broader communities</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2204ad9926_2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2204ad9926_2_7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Decades of research show SEL has ALWAYS been important - and it’s more evident now than ever before.</a:t>
            </a:r>
            <a:endParaRPr b="1">
              <a:solidFill>
                <a:schemeClr val="dk1"/>
              </a:solidFill>
            </a:endParaRPr>
          </a:p>
          <a:p>
            <a:pPr indent="0" lvl="0" marL="0" rtl="0" algn="l">
              <a:spcBef>
                <a:spcPts val="0"/>
              </a:spcBef>
              <a:spcAft>
                <a:spcPts val="0"/>
              </a:spcAft>
              <a:buNone/>
            </a:pPr>
            <a:r>
              <a:rPr lang="en-US">
                <a:solidFill>
                  <a:schemeClr val="dk1"/>
                </a:solidFill>
              </a:rPr>
              <a:t>Evidence is well-researched and consistent across hundreds of independent studies, showing SEL has a positive impact on students, adults, and the community.</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Academics: Students who were engaged in SEL programs saw an increase in academic achievement. </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Mental Health: Students who were engaged in SEL programs experienced fewer behavioral problems and decreased emotional distress.</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Skills Development: Students who were engaged in SEL programs saw improvement in social and emotional skills.</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Climate: SEL improved students’ perceptions of school climate, safety, and sense of belonging. </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rgbClr val="FF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2204ad9926_2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2204ad9926_2_7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chemeClr val="dk1"/>
                </a:solidFill>
              </a:rPr>
              <a:t>Academics: Social and emotional learning is critical to supporting academic recovery and growth.</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SEL promotes the development of skills–goal-setting, problem-solving, self- management, responsible decision-making, self-motivation–that </a:t>
            </a:r>
            <a:r>
              <a:rPr b="1" lang="en-US">
                <a:solidFill>
                  <a:schemeClr val="dk1"/>
                </a:solidFill>
              </a:rPr>
              <a:t>positively impact students’ academic achievement</a:t>
            </a:r>
            <a:r>
              <a:rPr lang="en-US">
                <a:solidFill>
                  <a:schemeClr val="dk1"/>
                </a:solidFill>
              </a:rPr>
              <a:t>.</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Independent studies have shown social and emotional learning to be a powerful tool for boosting academic achievement.</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The positive impact on academic achievement is </a:t>
            </a:r>
            <a:r>
              <a:rPr b="1" lang="en-US">
                <a:solidFill>
                  <a:schemeClr val="dk1"/>
                </a:solidFill>
              </a:rPr>
              <a:t>consistent </a:t>
            </a:r>
            <a:r>
              <a:rPr lang="en-US">
                <a:solidFill>
                  <a:schemeClr val="dk1"/>
                </a:solidFill>
              </a:rPr>
              <a:t>across study after study on SEL: Most recently a 2022 meta-analysis i</a:t>
            </a:r>
            <a:r>
              <a:rPr i="1" lang="en-US">
                <a:solidFill>
                  <a:schemeClr val="dk1"/>
                </a:solidFill>
              </a:rPr>
              <a:t>nvolving 523 studies and an estimated 1 million student </a:t>
            </a:r>
            <a:r>
              <a:rPr lang="en-US">
                <a:solidFill>
                  <a:schemeClr val="dk1"/>
                </a:solidFill>
              </a:rPr>
              <a:t>found that universal, school-based SEL programs across early childhood education to high school have </a:t>
            </a:r>
            <a:r>
              <a:rPr b="1" lang="en-US">
                <a:solidFill>
                  <a:schemeClr val="dk1"/>
                </a:solidFill>
              </a:rPr>
              <a:t>consistent, positive impact</a:t>
            </a:r>
            <a:r>
              <a:rPr lang="en-US">
                <a:solidFill>
                  <a:schemeClr val="dk1"/>
                </a:solidFill>
              </a:rPr>
              <a:t> on student academic achievement and attitudes.</a:t>
            </a:r>
            <a:endParaRPr>
              <a:solidFill>
                <a:schemeClr val="dk1"/>
              </a:solidFill>
            </a:endParaRPr>
          </a:p>
          <a:p>
            <a:pPr indent="-228600" lvl="1" marL="914400" rtl="0" algn="l">
              <a:spcBef>
                <a:spcPts val="0"/>
              </a:spcBef>
              <a:spcAft>
                <a:spcPts val="0"/>
              </a:spcAft>
              <a:buClr>
                <a:schemeClr val="dk1"/>
              </a:buClr>
              <a:buSzPts val="1400"/>
              <a:buNone/>
            </a:pPr>
            <a:r>
              <a:rPr lang="en-US">
                <a:solidFill>
                  <a:schemeClr val="dk1"/>
                </a:solidFill>
              </a:rPr>
              <a:t>These impacts are also long-lasting: According to a </a:t>
            </a:r>
            <a:r>
              <a:rPr i="1" lang="en-US">
                <a:solidFill>
                  <a:schemeClr val="dk1"/>
                </a:solidFill>
              </a:rPr>
              <a:t>2017 meta-analysis of 82 research studies involving 100,000 students worldwide, </a:t>
            </a:r>
            <a:r>
              <a:rPr lang="en-US">
                <a:solidFill>
                  <a:schemeClr val="dk1"/>
                </a:solidFill>
              </a:rPr>
              <a:t>follow-up studies conducted years after students participated in SEL found their </a:t>
            </a:r>
            <a:r>
              <a:rPr b="1" lang="en-US">
                <a:solidFill>
                  <a:schemeClr val="dk1"/>
                </a:solidFill>
              </a:rPr>
              <a:t>academic performance was an average of 13 percentile points higher</a:t>
            </a:r>
            <a:r>
              <a:rPr lang="en-US">
                <a:solidFill>
                  <a:schemeClr val="dk1"/>
                </a:solidFill>
              </a:rPr>
              <a:t> than students who didn’t participate. </a:t>
            </a: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2204ad9926_2_5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2" name="Google Shape;232;g22204ad9926_2_5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b="1" lang="en-US">
                <a:solidFill>
                  <a:schemeClr val="dk1"/>
                </a:solidFill>
              </a:rPr>
              <a:t>Recommendation: We encourage combining slides from the deck with additional content to best meet the needs of your audience. </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Most, if not all, of the text on the next slides can be edited </a:t>
            </a:r>
            <a:endParaRPr>
              <a:solidFill>
                <a:schemeClr val="dk1"/>
              </a:solidFill>
            </a:endParaRPr>
          </a:p>
        </p:txBody>
      </p:sp>
      <p:sp>
        <p:nvSpPr>
          <p:cNvPr id="233" name="Google Shape;233;g22204ad9926_2_5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2204ad9926_2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2204ad9926_2_7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chemeClr val="dk1"/>
                </a:solidFill>
              </a:rPr>
              <a:t>Mental Health: While SEL and mental health are not the same thing, SEL can increase social and emotional health, a key aspect of mental wellness, by creating multiple “protective factors” that act as a shield against risky behaviors and mental health challenges.</a:t>
            </a:r>
            <a:endParaRPr b="1">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“Protective factors”: SEL helps develop skills (e.g. regulating emotions, problem-solving) that increase students’ ability to manage stress and depression; create responsive relationships and environments that improve students’ sense of belonging and perceptions about themselves, others, and school. </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Research shows SEL also improves attitudes about self, others, and school </a:t>
            </a:r>
            <a:r>
              <a:rPr i="1" lang="en-US">
                <a:solidFill>
                  <a:schemeClr val="dk1"/>
                </a:solidFill>
              </a:rPr>
              <a:t>(NOTE: this finding is often cited by educators as one of the main reasons they value SEL, so it’s good to emphasize this with school-based audiences).</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US">
                <a:solidFill>
                  <a:schemeClr val="dk1"/>
                </a:solidFill>
              </a:rPr>
              <a:t>**It’s also important to distinguish promoting mental wellness from treating mental illness.</a:t>
            </a:r>
            <a:r>
              <a:rPr lang="en-US">
                <a:solidFill>
                  <a:schemeClr val="dk1"/>
                </a:solidFill>
              </a:rPr>
              <a:t> SEL is not a way of treating or diagnosing mental health conditions. The role of teachers in SEL is in building relationships and creating opportunities for all students to learn and practice skills that serve them well in school and life. This does not replace mental health providers or therapeutic responses for children who need them.</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2204ad9926_2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2204ad9926_2_7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chemeClr val="dk1"/>
                </a:solidFill>
              </a:rPr>
              <a:t>Skills development: SEL builds and strengthens skills that lead to positive future outcomes.</a:t>
            </a:r>
            <a:endParaRPr b="1">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 </a:t>
            </a:r>
            <a:r>
              <a:rPr lang="en-US">
                <a:solidFill>
                  <a:schemeClr val="dk1"/>
                </a:solidFill>
              </a:rPr>
              <a:t>Research shows that social and emotional skills like motivation, communication, responsibility, leadership, teamwork, and self-discipline are linked to positive life outcomes. </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These outcomes include </a:t>
            </a:r>
            <a:r>
              <a:rPr b="1" lang="en-US">
                <a:solidFill>
                  <a:schemeClr val="dk1"/>
                </a:solidFill>
              </a:rPr>
              <a:t>educational attainment</a:t>
            </a:r>
            <a:r>
              <a:rPr lang="en-US">
                <a:solidFill>
                  <a:schemeClr val="dk1"/>
                </a:solidFill>
              </a:rPr>
              <a:t>, </a:t>
            </a:r>
            <a:r>
              <a:rPr b="1" lang="en-US">
                <a:solidFill>
                  <a:schemeClr val="dk1"/>
                </a:solidFill>
              </a:rPr>
              <a:t>success in the workplace</a:t>
            </a:r>
            <a:r>
              <a:rPr lang="en-US">
                <a:solidFill>
                  <a:schemeClr val="dk1"/>
                </a:solidFill>
              </a:rPr>
              <a:t>, and </a:t>
            </a:r>
            <a:r>
              <a:rPr b="1" lang="en-US">
                <a:solidFill>
                  <a:schemeClr val="dk1"/>
                </a:solidFill>
              </a:rPr>
              <a:t>future earnings</a:t>
            </a:r>
            <a:r>
              <a:rPr lang="en-US">
                <a:solidFill>
                  <a:schemeClr val="dk1"/>
                </a:solidFill>
              </a:rPr>
              <a:t>.</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Additionally, developing these skills in childhood reduces the likelihood of future violent behavior, crime, and substance abuse.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i="1" sz="1300">
              <a:solidFill>
                <a:schemeClr val="dk1"/>
              </a:solidFill>
              <a:latin typeface="Calibri"/>
              <a:ea typeface="Calibri"/>
              <a:cs typeface="Calibri"/>
              <a:sym typeface="Calibri"/>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2204ad9926_2_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2204ad9926_2_7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b="1" lang="en-US">
                <a:solidFill>
                  <a:srgbClr val="101824"/>
                </a:solidFill>
              </a:rPr>
              <a:t>Climate: SEL helps create safe, supportive environments that promote learning and well-being.</a:t>
            </a:r>
            <a:endParaRPr b="1">
              <a:solidFill>
                <a:srgbClr val="101824"/>
              </a:solidFill>
            </a:endParaRPr>
          </a:p>
          <a:p>
            <a:pPr indent="0" lvl="0" marL="0" rtl="0" algn="l">
              <a:spcBef>
                <a:spcPts val="0"/>
              </a:spcBef>
              <a:spcAft>
                <a:spcPts val="0"/>
              </a:spcAft>
              <a:buNone/>
            </a:pPr>
            <a:r>
              <a:t/>
            </a:r>
            <a:endParaRPr sz="200">
              <a:solidFill>
                <a:srgbClr val="101824"/>
              </a:solidFill>
            </a:endParaRPr>
          </a:p>
          <a:p>
            <a:pPr indent="-317500" lvl="0" marL="457200" rtl="0" algn="l">
              <a:lnSpc>
                <a:spcPct val="115000"/>
              </a:lnSpc>
              <a:spcBef>
                <a:spcPts val="0"/>
              </a:spcBef>
              <a:spcAft>
                <a:spcPts val="0"/>
              </a:spcAft>
              <a:buClr>
                <a:srgbClr val="101824"/>
              </a:buClr>
              <a:buSzPts val="1400"/>
              <a:buChar char="●"/>
            </a:pPr>
            <a:r>
              <a:rPr lang="en-US">
                <a:solidFill>
                  <a:srgbClr val="101824"/>
                </a:solidFill>
              </a:rPr>
              <a:t>“Positive school climate”: Describes conditions where all students and adults feel respected, supported, and engaged. </a:t>
            </a:r>
            <a:endParaRPr>
              <a:solidFill>
                <a:srgbClr val="101824"/>
              </a:solidFill>
            </a:endParaRPr>
          </a:p>
          <a:p>
            <a:pPr indent="-317500" lvl="0" marL="457200" rtl="0" algn="l">
              <a:lnSpc>
                <a:spcPct val="115000"/>
              </a:lnSpc>
              <a:spcBef>
                <a:spcPts val="0"/>
              </a:spcBef>
              <a:spcAft>
                <a:spcPts val="0"/>
              </a:spcAft>
              <a:buClr>
                <a:srgbClr val="101824"/>
              </a:buClr>
              <a:buSzPts val="1400"/>
              <a:buChar char="●"/>
            </a:pPr>
            <a:r>
              <a:rPr lang="en-US">
                <a:solidFill>
                  <a:srgbClr val="101824"/>
                </a:solidFill>
              </a:rPr>
              <a:t>Research shows that positive school climates promote academic achievement, future educational attainment, mental wellness, and positive relationships.</a:t>
            </a:r>
            <a:endParaRPr>
              <a:solidFill>
                <a:srgbClr val="101824"/>
              </a:solidFill>
            </a:endParaRPr>
          </a:p>
          <a:p>
            <a:pPr indent="-317500" lvl="0" marL="457200" rtl="0" algn="l">
              <a:lnSpc>
                <a:spcPct val="115000"/>
              </a:lnSpc>
              <a:spcBef>
                <a:spcPts val="0"/>
              </a:spcBef>
              <a:spcAft>
                <a:spcPts val="0"/>
              </a:spcAft>
              <a:buClr>
                <a:srgbClr val="101824"/>
              </a:buClr>
              <a:buSzPts val="1400"/>
              <a:buChar char="●"/>
            </a:pPr>
            <a:r>
              <a:rPr lang="en-US">
                <a:solidFill>
                  <a:srgbClr val="101824"/>
                </a:solidFill>
              </a:rPr>
              <a:t>Studies also show that students who have strong relationships with teachers and peers are more motivated and engaged in learning, more willing to grapple with challenging material and persist at difficult learning tasks, and more likely to seek help for bullying and threats of violence.</a:t>
            </a:r>
            <a:endParaRPr>
              <a:solidFill>
                <a:srgbClr val="101824"/>
              </a:solidFill>
            </a:endParaRPr>
          </a:p>
          <a:p>
            <a:pPr indent="-317500" lvl="0" marL="457200" rtl="0" algn="l">
              <a:lnSpc>
                <a:spcPct val="115000"/>
              </a:lnSpc>
              <a:spcBef>
                <a:spcPts val="0"/>
              </a:spcBef>
              <a:spcAft>
                <a:spcPts val="0"/>
              </a:spcAft>
              <a:buClr>
                <a:srgbClr val="101824"/>
              </a:buClr>
              <a:buSzPts val="1400"/>
              <a:buChar char="●"/>
            </a:pPr>
            <a:r>
              <a:rPr lang="en-US">
                <a:solidFill>
                  <a:srgbClr val="101824"/>
                </a:solidFill>
              </a:rPr>
              <a:t>Having positive relationships with students also predicts teachers’ occupational well-being, according to a 2022 study.</a:t>
            </a:r>
            <a:endParaRPr>
              <a:solidFill>
                <a:srgbClr val="101824"/>
              </a:solidFill>
            </a:endParaRPr>
          </a:p>
          <a:p>
            <a:pPr indent="0" lvl="0" marL="457200" rtl="0" algn="l">
              <a:lnSpc>
                <a:spcPct val="115000"/>
              </a:lnSpc>
              <a:spcBef>
                <a:spcPts val="0"/>
              </a:spcBef>
              <a:spcAft>
                <a:spcPts val="0"/>
              </a:spcAft>
              <a:buNone/>
            </a:pPr>
            <a:r>
              <a:t/>
            </a:r>
            <a:endParaRPr>
              <a:solidFill>
                <a:srgbClr val="101824"/>
              </a:solidFill>
            </a:endParaRPr>
          </a:p>
          <a:p>
            <a:pPr indent="0" lvl="0" marL="0" rtl="0" algn="l">
              <a:spcBef>
                <a:spcPts val="0"/>
              </a:spcBef>
              <a:spcAft>
                <a:spcPts val="0"/>
              </a:spcAft>
              <a:buNone/>
            </a:pPr>
            <a:r>
              <a:t/>
            </a:r>
            <a:endParaRPr b="1">
              <a:solidFill>
                <a:srgbClr val="FF0000"/>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2204ad9926_2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2204ad9926_2_7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Long lasting: This slide shows the longitudinal impact of SEL programming - provides helpful data that demonstrates the long-term benefits of SEL investments.  </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SEL programming isn’t just a shot in the arm that benefits in the short term. There are long lasting benefits that go beyond immediate gains.</a:t>
            </a:r>
            <a:endParaRPr>
              <a:solidFill>
                <a:schemeClr val="dk1"/>
              </a:solidFill>
            </a:endParaRPr>
          </a:p>
          <a:p>
            <a:pPr indent="0" lvl="0" marL="0" rtl="0" algn="l">
              <a:spcBef>
                <a:spcPts val="0"/>
              </a:spcBef>
              <a:spcAft>
                <a:spcPts val="0"/>
              </a:spcAft>
              <a:buNone/>
            </a:pPr>
            <a:r>
              <a:t/>
            </a:r>
            <a:endParaRPr b="1">
              <a:solidFill>
                <a:srgbClr val="FF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2204ad9926_2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2204ad9926_2_7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212121"/>
                </a:solidFill>
              </a:rPr>
              <a:t>Life outcomes: This slide shows connections between SEL and future outcomes in school and in life, and can be helpful in conversations with decision-makers who are seeing ways to influence these outcomes.</a:t>
            </a:r>
            <a:endParaRPr>
              <a:solidFill>
                <a:srgbClr val="212121"/>
              </a:solidFill>
            </a:endParaRPr>
          </a:p>
          <a:p>
            <a:pPr indent="-228600" lvl="0" marL="457200" rtl="0" algn="l">
              <a:spcBef>
                <a:spcPts val="0"/>
              </a:spcBef>
              <a:spcAft>
                <a:spcPts val="0"/>
              </a:spcAft>
              <a:buClr>
                <a:srgbClr val="212121"/>
              </a:buClr>
              <a:buSzPts val="1400"/>
              <a:buNone/>
            </a:pPr>
            <a:r>
              <a:rPr lang="en-US">
                <a:solidFill>
                  <a:srgbClr val="212121"/>
                </a:solidFill>
              </a:rPr>
              <a:t>This study controlled for demographics (socioeconomic status, race/ethnicity, etc.).</a:t>
            </a:r>
            <a:endParaRPr>
              <a:solidFill>
                <a:srgbClr val="212121"/>
              </a:solidFill>
            </a:endParaRPr>
          </a:p>
          <a:p>
            <a:pPr indent="-228600" lvl="0" marL="457200" rtl="0" algn="l">
              <a:spcBef>
                <a:spcPts val="0"/>
              </a:spcBef>
              <a:spcAft>
                <a:spcPts val="0"/>
              </a:spcAft>
              <a:buClr>
                <a:srgbClr val="212121"/>
              </a:buClr>
              <a:buSzPts val="1400"/>
              <a:buNone/>
            </a:pPr>
            <a:r>
              <a:rPr lang="en-US">
                <a:solidFill>
                  <a:srgbClr val="212121"/>
                </a:solidFill>
              </a:rPr>
              <a:t>While the kindergartener’s high or low social and emotional competencies predicted their adult outcomes, we know from research that social and emotional skills are teachable! </a:t>
            </a:r>
            <a:endParaRPr>
              <a:solidFill>
                <a:srgbClr val="21212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2204ad9926_2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2204ad9926_2_7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Wise financial investment: This can be a helpful data point for school boards, funders, etc. </a:t>
            </a:r>
            <a:endParaRPr b="1">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This study out of Columbia University shows that for every dollar invested in SEL programming, you save $11 dollars that would have been spent on costly interventions, remediation, dropout prevention, recovery, etc.</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2204ad9926_2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2204ad9926_2_7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Adult SEL: This research study can be helpful to share with teachers, principals, and school leadership who are prioritizing educator well-being and effectiveness.</a:t>
            </a:r>
            <a:endParaRPr b="1">
              <a:solidFill>
                <a:schemeClr val="dk1"/>
              </a:solidFill>
            </a:endParaRPr>
          </a:p>
          <a:p>
            <a:pPr indent="0" lvl="0" marL="0" rtl="0" algn="l">
              <a:spcBef>
                <a:spcPts val="0"/>
              </a:spcBef>
              <a:spcAft>
                <a:spcPts val="0"/>
              </a:spcAft>
              <a:buNone/>
            </a:pPr>
            <a:r>
              <a:t/>
            </a:r>
            <a:endParaRPr b="1">
              <a:solidFill>
                <a:srgbClr val="FF0000"/>
              </a:solidFill>
            </a:endParaRPr>
          </a:p>
          <a:p>
            <a:pPr indent="0" lvl="0" marL="0" rtl="0" algn="l">
              <a:spcBef>
                <a:spcPts val="0"/>
              </a:spcBef>
              <a:spcAft>
                <a:spcPts val="0"/>
              </a:spcAft>
              <a:buNone/>
            </a:pPr>
            <a:r>
              <a:rPr lang="en-US" sz="1200">
                <a:solidFill>
                  <a:srgbClr val="212121"/>
                </a:solidFill>
                <a:latin typeface="Calibri"/>
                <a:ea typeface="Calibri"/>
                <a:cs typeface="Calibri"/>
                <a:sym typeface="Calibri"/>
              </a:rPr>
              <a:t>Research has </a:t>
            </a:r>
            <a:r>
              <a:rPr lang="en-US" sz="1200">
                <a:solidFill>
                  <a:srgbClr val="1D1C1D"/>
                </a:solidFill>
                <a:highlight>
                  <a:srgbClr val="FFFFFF"/>
                </a:highlight>
                <a:latin typeface="Calibri"/>
                <a:ea typeface="Calibri"/>
                <a:cs typeface="Calibri"/>
                <a:sym typeface="Calibri"/>
              </a:rPr>
              <a:t>demonstrated that when educators report greater personal well-being and demonstrate greater social emotional competence, they are more likely to better be able to protect themselves from burnout by developing nurturing relationships with their students, serving as behavior role models for children, and regulating their own emotions. It should be noted that these relationships, particularly that of teachers’ ability to emotionally regulate are strongest when teachers feel supported by their school principals.</a:t>
            </a:r>
            <a:endParaRPr sz="1200">
              <a:solidFill>
                <a:srgbClr val="1D1C1D"/>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200">
              <a:solidFill>
                <a:srgbClr val="1D1C1D"/>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200">
                <a:solidFill>
                  <a:srgbClr val="1D1C1D"/>
                </a:solidFill>
                <a:highlight>
                  <a:srgbClr val="FFFFFF"/>
                </a:highlight>
                <a:latin typeface="Calibri"/>
                <a:ea typeface="Calibri"/>
                <a:cs typeface="Calibri"/>
                <a:sym typeface="Calibri"/>
              </a:rPr>
              <a:t>Additionally, teachers who are trained and supported in implementing SEL for students also benefit: Research shows they report </a:t>
            </a:r>
            <a:r>
              <a:rPr lang="en-US" sz="1200">
                <a:solidFill>
                  <a:srgbClr val="212121"/>
                </a:solidFill>
                <a:latin typeface="Calibri"/>
                <a:ea typeface="Calibri"/>
                <a:cs typeface="Calibri"/>
                <a:sym typeface="Calibri"/>
              </a:rPr>
              <a:t>greater efficacy for managing student behavior and higher levels of personal accomplishment, lower job-related anxiety and depression, higher quality classroom interactions with students, greater teacher engagement, and greater perceived job control. </a:t>
            </a:r>
            <a:endParaRPr sz="1200">
              <a:solidFill>
                <a:srgbClr val="21212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rgbClr val="1D1C1D"/>
                </a:solidFill>
                <a:highlight>
                  <a:srgbClr val="FFFFFF"/>
                </a:highlight>
                <a:latin typeface="Calibri"/>
                <a:ea typeface="Calibri"/>
                <a:cs typeface="Calibri"/>
                <a:sym typeface="Calibri"/>
              </a:rPr>
              <a:t>.</a:t>
            </a:r>
            <a:endParaRPr sz="1200">
              <a:solidFill>
                <a:srgbClr val="1D1C1D"/>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200">
              <a:solidFill>
                <a:srgbClr val="1D1C1D"/>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2204ad9926_2_7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2204ad9926_2_7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2204ad9926_2_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2204ad9926_2_7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Surveys of Parents nationwide consistently find overwhelming support for social and emotional learning in schools.</a:t>
            </a:r>
            <a:endParaRPr b="1">
              <a:solidFill>
                <a:schemeClr val="dk1"/>
              </a:solidFill>
            </a:endParaRPr>
          </a:p>
          <a:p>
            <a:pPr indent="-317500" lvl="0" marL="457200" rtl="0" algn="l">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Schools should reflect what parents want - and parents overwhelmingly want SEL in schools.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SEL is not a partisan issue: Majorities of both Republican and Democratic parents–say it’s important to them that their children’s schools teach them to develop social and emotional skills.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US">
                <a:solidFill>
                  <a:schemeClr val="dk1"/>
                </a:solidFill>
              </a:rPr>
              <a:t>For more, including parent audio stories and to download a parent SEL toolkit, go here: leadingwithSEL.org</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2204ad9926_2_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2204ad9926_2_8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Educator Support: SEL has a positive impact on academics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Char char="●"/>
            </a:pPr>
            <a:r>
              <a:rPr lang="en-US">
                <a:solidFill>
                  <a:schemeClr val="dk1"/>
                </a:solidFill>
              </a:rPr>
              <a:t>Data above confirms there is broad support from educators (teachers, administrators, principals) for SEL in schools because they see the benefits for students.</a:t>
            </a:r>
            <a:endParaRPr i="1">
              <a:solidFill>
                <a:schemeClr val="dk1"/>
              </a:solidFill>
            </a:endParaRPr>
          </a:p>
          <a:p>
            <a:pPr indent="-317500" lvl="0" marL="457200" rtl="0" algn="l">
              <a:lnSpc>
                <a:spcPct val="115000"/>
              </a:lnSpc>
              <a:spcBef>
                <a:spcPts val="0"/>
              </a:spcBef>
              <a:spcAft>
                <a:spcPts val="0"/>
              </a:spcAft>
              <a:buClr>
                <a:schemeClr val="dk1"/>
              </a:buClr>
              <a:buSzPts val="1400"/>
              <a:buChar char="●"/>
            </a:pPr>
            <a:r>
              <a:rPr lang="en-US">
                <a:solidFill>
                  <a:schemeClr val="dk1"/>
                </a:solidFill>
              </a:rPr>
              <a:t>That’s why the majority of educators and schools across the country already prioritize SEL.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2204ad9926_2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2204ad9926_2_5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Starting with a prompt or reflection question is a great way to get new audiences thinking about SEL, even if they aren’t familiar with the term.</a:t>
            </a:r>
            <a:endParaRPr b="1">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You can adapt the question to connect more directly to your audience</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You can also ask people to share out their responses, and help them see the connection to SEL</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2204ad9926_2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2204ad9926_2_8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Employer Support: Social and emotional skills are in high demand</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US">
                <a:solidFill>
                  <a:schemeClr val="dk1"/>
                </a:solidFill>
              </a:rPr>
              <a:t>When asked which skills they look for in job applicants—and often have trouble finding—employers listed social and emotional skills like communication, self-direction, the ability to work in teams, problem-solving, and integrity.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US">
                <a:solidFill>
                  <a:schemeClr val="dk1"/>
                </a:solidFill>
              </a:rPr>
              <a:t>Multiple surveys show talent professionals believe social and emotional skills (sometimes referred to in the workplace as “soft skills”) are very important to the future of work. These skills are transferable as individuals’ career plans change in an ever-changing world. </a:t>
            </a:r>
            <a:endParaRPr i="1">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a:solidFill>
                <a:srgbClr val="FF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2204ad9926_2_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2204ad9926_2_8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Student Support: Students want to see a priority on social and emotional learning</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Char char="●"/>
            </a:pPr>
            <a:r>
              <a:rPr lang="en-US">
                <a:solidFill>
                  <a:schemeClr val="dk1"/>
                </a:solidFill>
              </a:rPr>
              <a:t>Data above confirms that students themselves see the benefits of SEL</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US">
                <a:solidFill>
                  <a:schemeClr val="dk1"/>
                </a:solidFill>
              </a:rPr>
              <a:t>Students not only want a school that prioritizes SEL, but they are calling for schools to do more to support their social and emotional learning.</a:t>
            </a:r>
            <a:endParaRPr>
              <a:solidFill>
                <a:schemeClr val="dk1"/>
              </a:solidFill>
            </a:endParaRPr>
          </a:p>
          <a:p>
            <a:pPr indent="0" lvl="0" marL="0" rtl="0" algn="l">
              <a:spcBef>
                <a:spcPts val="0"/>
              </a:spcBef>
              <a:spcAft>
                <a:spcPts val="0"/>
              </a:spcAft>
              <a:buNone/>
            </a:pPr>
            <a:r>
              <a:t/>
            </a:r>
            <a:endParaRPr b="1">
              <a:solidFill>
                <a:srgbClr val="FF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2204ad9926_2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2204ad9926_2_8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There is bipartisan support for social and emotional learning</a:t>
            </a:r>
            <a:endParaRPr b="1">
              <a:solidFill>
                <a:schemeClr val="dk1"/>
              </a:solidFill>
            </a:endParaRPr>
          </a:p>
          <a:p>
            <a:pPr indent="-292100" lvl="0" marL="457200" rtl="0" algn="l">
              <a:spcBef>
                <a:spcPts val="0"/>
              </a:spcBef>
              <a:spcAft>
                <a:spcPts val="0"/>
              </a:spcAft>
              <a:buClr>
                <a:schemeClr val="dk1"/>
              </a:buClr>
              <a:buSzPts val="1000"/>
              <a:buFont typeface="Calibri"/>
              <a:buChar char="●"/>
            </a:pPr>
            <a:r>
              <a:rPr lang="en-US" sz="1000">
                <a:solidFill>
                  <a:schemeClr val="dk1"/>
                </a:solidFill>
                <a:latin typeface="Calibri"/>
                <a:ea typeface="Calibri"/>
                <a:cs typeface="Calibri"/>
                <a:sym typeface="Calibri"/>
              </a:rPr>
              <a:t>SEL has historically had bipartisan support because it reflects shared goals: We all want children to have healthy relationships, to have the skills they need to achieve their career and life goals, and to be caring and responsible members of their communities.</a:t>
            </a:r>
            <a:endParaRPr sz="1000">
              <a:solidFill>
                <a:schemeClr val="dk1"/>
              </a:solidFill>
              <a:latin typeface="Calibri"/>
              <a:ea typeface="Calibri"/>
              <a:cs typeface="Calibri"/>
              <a:sym typeface="Calibri"/>
            </a:endParaRPr>
          </a:p>
          <a:p>
            <a:pPr indent="0" lvl="0" marL="0" rtl="0" algn="l">
              <a:spcBef>
                <a:spcPts val="100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2204ad9926_2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2204ad9926_2_8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b="1" lang="en-US">
                <a:solidFill>
                  <a:schemeClr val="dk1"/>
                </a:solidFill>
                <a:latin typeface="Calibri"/>
                <a:ea typeface="Calibri"/>
                <a:cs typeface="Calibri"/>
                <a:sym typeface="Calibri"/>
              </a:rPr>
              <a:t>We know that the biggest priorities in education right now all connect to social and emotional learning, and they must be anchored in local strengths, needs, and culture</a:t>
            </a:r>
            <a:endParaRPr>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400"/>
              <a:buNone/>
            </a:pPr>
            <a:r>
              <a:rPr lang="en-US">
                <a:solidFill>
                  <a:schemeClr val="dk1"/>
                </a:solidFill>
                <a:latin typeface="Calibri"/>
                <a:ea typeface="Calibri"/>
                <a:cs typeface="Calibri"/>
                <a:sym typeface="Calibri"/>
              </a:rPr>
              <a:t>Academic recovery: Relationships and social and emotional skills go hand in hand with academic success. Academic testing data in the US continue to show deep declines in student achievement, and 10 million students in the U.S. were chronically absent last year - making SEL more important than ever.</a:t>
            </a:r>
            <a:endParaRPr>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400"/>
              <a:buFont typeface="Calibri"/>
              <a:buNone/>
            </a:pPr>
            <a:r>
              <a:rPr lang="en-US">
                <a:solidFill>
                  <a:schemeClr val="dk1"/>
                </a:solidFill>
                <a:latin typeface="Calibri"/>
                <a:ea typeface="Calibri"/>
                <a:cs typeface="Calibri"/>
                <a:sym typeface="Calibri"/>
              </a:rPr>
              <a:t>Mental Health - see next slide for a deeper dive into SEL and mental health</a:t>
            </a:r>
            <a:endParaRPr>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400"/>
              <a:buFont typeface="Calibri"/>
              <a:buNone/>
            </a:pPr>
            <a:r>
              <a:rPr lang="en-US">
                <a:solidFill>
                  <a:schemeClr val="dk1"/>
                </a:solidFill>
                <a:latin typeface="Calibri"/>
                <a:ea typeface="Calibri"/>
                <a:cs typeface="Calibri"/>
                <a:sym typeface="Calibri"/>
              </a:rPr>
              <a:t>School safety: SEL supports students’ sense of safety, and students who are engaged in SEL are less likely to disrupt classrooms or bully other kids.</a:t>
            </a:r>
            <a:endParaRPr>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400"/>
              <a:buFont typeface="Calibri"/>
              <a:buNone/>
            </a:pPr>
            <a:r>
              <a:rPr lang="en-US">
                <a:solidFill>
                  <a:schemeClr val="dk1"/>
                </a:solidFill>
                <a:latin typeface="Calibri"/>
                <a:ea typeface="Calibri"/>
                <a:cs typeface="Calibri"/>
                <a:sym typeface="Calibri"/>
              </a:rPr>
              <a:t>Future readiness means ensuring every student has opportunities to develop career and workforce skills for the 21st century - including effective communication and teamwork</a:t>
            </a:r>
            <a:endParaRPr>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2204ad9926_2_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2204ad9926_2_8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We are seeing an urgent youth mental health crisis across the country. </a:t>
            </a:r>
            <a:r>
              <a:rPr b="1" lang="en-US"/>
              <a:t>While SEL is not a panacea for mental health issues, it provides a critical layer of prevention for all students:</a:t>
            </a:r>
            <a:endParaRPr/>
          </a:p>
          <a:p>
            <a:pPr indent="-228600" lvl="0" marL="457200" rtl="0" algn="l">
              <a:spcBef>
                <a:spcPts val="0"/>
              </a:spcBef>
              <a:spcAft>
                <a:spcPts val="0"/>
              </a:spcAft>
              <a:buSzPts val="1400"/>
              <a:buNone/>
            </a:pPr>
            <a:r>
              <a:rPr lang="en-US"/>
              <a:t>Emotional and mental wellness heavily influences students’ ability to learn and their healthy development. If we care about the well-being of children, we must work together to support their social and emotional learning. </a:t>
            </a:r>
            <a:endParaRPr/>
          </a:p>
          <a:p>
            <a:pPr indent="-228600" lvl="0" marL="457200" rtl="0" algn="l">
              <a:spcBef>
                <a:spcPts val="0"/>
              </a:spcBef>
              <a:spcAft>
                <a:spcPts val="0"/>
              </a:spcAft>
              <a:buSzPts val="1400"/>
              <a:buNone/>
            </a:pPr>
            <a:r>
              <a:rPr lang="en-US"/>
              <a:t>SEL helps foster “protective factors” that mitigate the effects of mental health challenges. </a:t>
            </a:r>
            <a:endParaRPr/>
          </a:p>
          <a:p>
            <a:pPr indent="-228600" lvl="0" marL="457200" rtl="0" algn="l">
              <a:spcBef>
                <a:spcPts val="0"/>
              </a:spcBef>
              <a:spcAft>
                <a:spcPts val="0"/>
              </a:spcAft>
              <a:buSzPts val="1400"/>
              <a:buNone/>
            </a:pPr>
            <a:r>
              <a:rPr lang="en-US"/>
              <a:t>Research shows that developing social and emotional skills such as coping with stress and understanding emotions can positively benefit one's mental health. </a:t>
            </a:r>
            <a:endParaRPr/>
          </a:p>
          <a:p>
            <a:pPr indent="-228600" lvl="0" marL="457200" rtl="0" algn="l">
              <a:spcBef>
                <a:spcPts val="0"/>
              </a:spcBef>
              <a:spcAft>
                <a:spcPts val="0"/>
              </a:spcAft>
              <a:buSzPts val="1400"/>
              <a:buNone/>
            </a:pPr>
            <a:r>
              <a:rPr lang="en-US"/>
              <a:t>That said, SEL should not be a replacement for mental health services for students who may need additional support. SEL is not therapy - but a universal, preventative support for every student. For more, see: https://www.edsurge.com/news/2022-04-05-social-emotional-learning-works-but-it-cannot-replace-mental-illness-care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2204ad9926_2_8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2204ad9926_2_8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chemeClr val="dk1"/>
                </a:solidFill>
              </a:rPr>
              <a:t>The following slides can be helpful if you are seeing SEL misinformation spread in your community. </a:t>
            </a:r>
            <a:endParaRPr b="1">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These slides can be adapted for use in presentations, social media, handouts and more.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For more, download a parent SEL toolkit at leadingwithSEL.org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2204ad9926_2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2204ad9926_2_8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900">
                <a:solidFill>
                  <a:schemeClr val="dk1"/>
                </a:solidFill>
              </a:rPr>
              <a:t>When misinformation spreads, it’s important to separate fact from fiction. Download the fact vs. fiction </a:t>
            </a:r>
            <a:r>
              <a:rPr lang="en-US" sz="900">
                <a:solidFill>
                  <a:srgbClr val="167ABF"/>
                </a:solidFill>
              </a:rPr>
              <a:t>infographic </a:t>
            </a:r>
            <a:r>
              <a:rPr lang="en-US" sz="900">
                <a:solidFill>
                  <a:schemeClr val="dk1"/>
                </a:solidFill>
              </a:rPr>
              <a:t>and share across your social channels.</a:t>
            </a:r>
            <a:endParaRPr sz="9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2204ad9926_2_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2204ad9926_2_8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2204ad9926_2_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2204ad9926_2_8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2204ad9926_2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2204ad9926_2_8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2204ad9926_2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2204ad9926_2_5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FF0000"/>
                </a:solidFill>
              </a:rPr>
              <a:t>You can also start with a video that showcases different stakeholders discussing what SEL is and why it matters. This video features students, parents, education leaders, and teachers.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2204ad9926_2_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2204ad9926_2_8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2204ad9926_2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2204ad9926_2_8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A school without SEL is a school without quality education and supportive learning environments.That’s why</a:t>
            </a:r>
            <a:r>
              <a:rPr lang="en-US" u="sng">
                <a:solidFill>
                  <a:schemeClr val="hlink"/>
                </a:solidFill>
                <a:hlinkClick r:id="rId2"/>
              </a:rPr>
              <a:t> 95 percent </a:t>
            </a:r>
            <a:r>
              <a:rPr lang="en-US">
                <a:solidFill>
                  <a:schemeClr val="dk1"/>
                </a:solidFill>
              </a:rPr>
              <a:t>of school districts have already started prioritizing SEL!</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2204ad9926_2_8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2204ad9926_2_8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Free, 60 minute module: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2204ad9926_2_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2204ad9926_2_8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2204ad9926_2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2204ad9926_2_9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2204ad9926_2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2204ad9926_2_5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You can read aloud or ask participants to read CASEL’s definition of SEL. You may also want to ask the the audience to turn to someone next to them and discuss: What words or phrases stands out to you?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2204ad9926_2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2204ad9926_2_5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b="1" lang="en-US" sz="1200">
                <a:solidFill>
                  <a:schemeClr val="dk1"/>
                </a:solidFill>
                <a:latin typeface="Calibri"/>
                <a:ea typeface="Calibri"/>
                <a:cs typeface="Calibri"/>
                <a:sym typeface="Calibri"/>
              </a:rPr>
              <a:t>SEL Framework: “CASEL’s Wheel” </a:t>
            </a:r>
            <a:r>
              <a:rPr lang="en-US" sz="1200">
                <a:solidFill>
                  <a:schemeClr val="dk1"/>
                </a:solidFill>
              </a:rPr>
              <a:t>helps schools consider what </a:t>
            </a:r>
            <a:r>
              <a:rPr b="1" lang="en-US" sz="1200">
                <a:solidFill>
                  <a:schemeClr val="dk1"/>
                </a:solidFill>
              </a:rPr>
              <a:t>skills</a:t>
            </a:r>
            <a:r>
              <a:rPr lang="en-US" sz="1200">
                <a:solidFill>
                  <a:schemeClr val="dk1"/>
                </a:solidFill>
              </a:rPr>
              <a:t> to focus on and how to</a:t>
            </a:r>
            <a:r>
              <a:rPr b="1" lang="en-US" sz="1200">
                <a:solidFill>
                  <a:schemeClr val="dk1"/>
                </a:solidFill>
              </a:rPr>
              <a:t> create supportive environments</a:t>
            </a:r>
            <a:r>
              <a:rPr lang="en-US" sz="1200">
                <a:solidFill>
                  <a:schemeClr val="dk1"/>
                </a:solidFill>
              </a:rPr>
              <a:t> that promote students’ learning and development.</a:t>
            </a:r>
            <a:endParaRPr b="1" sz="1200">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At the center of the wheel are five core social and emotional competencies - these are essential knowledge, skills, and attitudes that help young people and adults succeed in school, career, and community life. </a:t>
            </a:r>
            <a:endParaRPr sz="1200">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Around the five core competencies are four key settings - classrooms, schools, families &amp; caregivers, and communities - which represent the places where young people live and learn. </a:t>
            </a:r>
            <a:endParaRPr sz="1200">
              <a:solidFill>
                <a:schemeClr val="dk1"/>
              </a:solidFill>
              <a:latin typeface="Calibri"/>
              <a:ea typeface="Calibri"/>
              <a:cs typeface="Calibri"/>
              <a:sym typeface="Calibri"/>
            </a:endParaRPr>
          </a:p>
          <a:p>
            <a:pPr indent="-228600" lvl="1" marL="9144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 be most effective, SEL is not just a lesson taught once a week in the classroom – but is integrated across all of students’ learning environments and experiences.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2204ad9926_2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2204ad9926_2_6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158750" rtl="0" algn="l">
              <a:spcBef>
                <a:spcPts val="0"/>
              </a:spcBef>
              <a:spcAft>
                <a:spcPts val="0"/>
              </a:spcAft>
              <a:buNone/>
            </a:pPr>
            <a:r>
              <a:rPr b="1" lang="en-US" sz="1200">
                <a:solidFill>
                  <a:schemeClr val="dk1"/>
                </a:solidFill>
                <a:latin typeface="Calibri"/>
                <a:ea typeface="Calibri"/>
                <a:cs typeface="Calibri"/>
                <a:sym typeface="Calibri"/>
              </a:rPr>
              <a:t>The CASEL 5: </a:t>
            </a:r>
            <a:r>
              <a:rPr lang="en-US" sz="1200">
                <a:solidFill>
                  <a:schemeClr val="dk1"/>
                </a:solidFill>
                <a:latin typeface="Calibri"/>
                <a:ea typeface="Calibri"/>
                <a:cs typeface="Calibri"/>
                <a:sym typeface="Calibri"/>
              </a:rPr>
              <a:t>The five core social and emotional competencies can be taught and applied from childhood to adulthood and across diverse cultural contexts. </a:t>
            </a:r>
            <a:endParaRPr sz="1200">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Many school districts, states, and countries have used the CASEL 5 to establish preschool to high school learning standards and competencies that articulate what students should know and be able to do at each grade level/band for academic success, school and civic engagement, health and wellness, and fulfilling careers. </a:t>
            </a:r>
            <a:endParaRPr sz="12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Char char="●"/>
            </a:pPr>
            <a:r>
              <a:rPr lang="en-US">
                <a:solidFill>
                  <a:schemeClr val="dk1"/>
                </a:solidFill>
              </a:rPr>
              <a:t>While we define each core competency separately, they are all connected and related to one another: </a:t>
            </a:r>
            <a:endParaRPr>
              <a:solidFill>
                <a:schemeClr val="dk1"/>
              </a:solidFill>
            </a:endParaRPr>
          </a:p>
          <a:p>
            <a:pPr indent="-317500" lvl="0" marL="914400" rtl="0" algn="l">
              <a:spcBef>
                <a:spcPts val="0"/>
              </a:spcBef>
              <a:spcAft>
                <a:spcPts val="0"/>
              </a:spcAft>
              <a:buClr>
                <a:schemeClr val="dk1"/>
              </a:buClr>
              <a:buSzPts val="1400"/>
              <a:buChar char="●"/>
            </a:pPr>
            <a:r>
              <a:rPr b="1" lang="en-US">
                <a:solidFill>
                  <a:schemeClr val="dk1"/>
                </a:solidFill>
              </a:rPr>
              <a:t>Self-awareness</a:t>
            </a:r>
            <a:r>
              <a:rPr lang="en-US">
                <a:solidFill>
                  <a:schemeClr val="dk1"/>
                </a:solidFill>
              </a:rPr>
              <a:t> is about understanding our emotions and thoughts, and how they influence our actions. This includes reflecting on our personal and social identities and examining our biases. </a:t>
            </a:r>
            <a:endParaRPr>
              <a:solidFill>
                <a:schemeClr val="dk1"/>
              </a:solidFill>
            </a:endParaRPr>
          </a:p>
          <a:p>
            <a:pPr indent="-317500" lvl="0" marL="914400" rtl="0" algn="l">
              <a:spcBef>
                <a:spcPts val="0"/>
              </a:spcBef>
              <a:spcAft>
                <a:spcPts val="0"/>
              </a:spcAft>
              <a:buClr>
                <a:schemeClr val="dk1"/>
              </a:buClr>
              <a:buSzPts val="1400"/>
              <a:buChar char="●"/>
            </a:pPr>
            <a:r>
              <a:rPr b="1" lang="en-US">
                <a:solidFill>
                  <a:schemeClr val="dk1"/>
                </a:solidFill>
              </a:rPr>
              <a:t>Self-management </a:t>
            </a:r>
            <a:r>
              <a:rPr lang="en-US">
                <a:solidFill>
                  <a:schemeClr val="dk1"/>
                </a:solidFill>
              </a:rPr>
              <a:t>is the ability to manage those emotions, thoughts, and actions in different situations to achieve our goals. This includes coping with stress and taking collective action to create change.</a:t>
            </a:r>
            <a:endParaRPr>
              <a:solidFill>
                <a:schemeClr val="dk1"/>
              </a:solidFill>
            </a:endParaRPr>
          </a:p>
          <a:p>
            <a:pPr indent="-317500" lvl="0" marL="914400" rtl="0" algn="l">
              <a:spcBef>
                <a:spcPts val="0"/>
              </a:spcBef>
              <a:spcAft>
                <a:spcPts val="0"/>
              </a:spcAft>
              <a:buClr>
                <a:schemeClr val="dk1"/>
              </a:buClr>
              <a:buSzPts val="1400"/>
              <a:buChar char="●"/>
            </a:pPr>
            <a:r>
              <a:rPr b="1" lang="en-US">
                <a:solidFill>
                  <a:schemeClr val="dk1"/>
                </a:solidFill>
              </a:rPr>
              <a:t>Social awareness </a:t>
            </a:r>
            <a:r>
              <a:rPr lang="en-US">
                <a:solidFill>
                  <a:schemeClr val="dk1"/>
                </a:solidFill>
              </a:rPr>
              <a:t>is how we understand different perspectives and empathize with others. This includes understanding the broader systems and institutions that influence our lives. </a:t>
            </a:r>
            <a:endParaRPr>
              <a:solidFill>
                <a:schemeClr val="dk1"/>
              </a:solidFill>
            </a:endParaRPr>
          </a:p>
          <a:p>
            <a:pPr indent="-317500" lvl="0" marL="914400" rtl="0" algn="l">
              <a:spcBef>
                <a:spcPts val="0"/>
              </a:spcBef>
              <a:spcAft>
                <a:spcPts val="0"/>
              </a:spcAft>
              <a:buClr>
                <a:schemeClr val="dk1"/>
              </a:buClr>
              <a:buSzPts val="1400"/>
              <a:buChar char="●"/>
            </a:pPr>
            <a:r>
              <a:rPr b="1" lang="en-US">
                <a:solidFill>
                  <a:schemeClr val="dk1"/>
                </a:solidFill>
              </a:rPr>
              <a:t>Relationship skills </a:t>
            </a:r>
            <a:r>
              <a:rPr lang="en-US">
                <a:solidFill>
                  <a:schemeClr val="dk1"/>
                </a:solidFill>
              </a:rPr>
              <a:t>are our ability to build and maintain connections with others. This includes communicating clearly, collaborative problem solving, and standing up for the rights of others.</a:t>
            </a:r>
            <a:endParaRPr>
              <a:solidFill>
                <a:schemeClr val="dk1"/>
              </a:solidFill>
            </a:endParaRPr>
          </a:p>
          <a:p>
            <a:pPr indent="-317500" lvl="0" marL="914400" rtl="0" algn="l">
              <a:spcBef>
                <a:spcPts val="0"/>
              </a:spcBef>
              <a:spcAft>
                <a:spcPts val="0"/>
              </a:spcAft>
              <a:buClr>
                <a:schemeClr val="dk1"/>
              </a:buClr>
              <a:buSzPts val="1400"/>
              <a:buChar char="●"/>
            </a:pPr>
            <a:r>
              <a:rPr b="1" lang="en-US">
                <a:solidFill>
                  <a:schemeClr val="dk1"/>
                </a:solidFill>
              </a:rPr>
              <a:t>Responsible decision-making</a:t>
            </a:r>
            <a:r>
              <a:rPr lang="en-US">
                <a:solidFill>
                  <a:schemeClr val="dk1"/>
                </a:solidFill>
              </a:rPr>
              <a:t> is how we make caring and constructive choices for ourselves and others. This includes analyzing the impact of our actions, and identifying solutions that support our collective well-being.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US">
                <a:solidFill>
                  <a:schemeClr val="dk1"/>
                </a:solidFill>
              </a:rPr>
              <a:t>Handout: </a:t>
            </a:r>
            <a:r>
              <a:rPr lang="en-US" u="sng">
                <a:solidFill>
                  <a:schemeClr val="hlink"/>
                </a:solidFill>
                <a:hlinkClick r:id="rId2"/>
              </a:rPr>
              <a:t>https://casel.org/casel-sel-framework-11-2020/</a:t>
            </a:r>
            <a:r>
              <a:rPr lang="en-US">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2204ad9926_2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2204ad9926_2_6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Self-awareness</a:t>
            </a:r>
            <a:r>
              <a:rPr lang="en-US">
                <a:solidFill>
                  <a:schemeClr val="dk1"/>
                </a:solidFill>
              </a:rPr>
              <a:t> Abilities to understand one’s own emotions, thoughts, and values and how they influence behavior across contexts. This includes capacities to recognize one’s strengths and limitations with a well-grounded sense of confidence and purpose.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The slide has bulleted examples of knowledge, skills, and attitudes that fall within self-awareness. This list is not exhaustive or prescriptive; feel free to select a few that may resonate with your audience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2204ad9926_2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2204ad9926_2_6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Self-management: </a:t>
            </a:r>
            <a:r>
              <a:rPr lang="en-US">
                <a:solidFill>
                  <a:schemeClr val="dk1"/>
                </a:solidFill>
              </a:rPr>
              <a:t>The abilities to manage one’s emotions, thoughts, and behaviors effectively in different situations and to achieve goals and aspirations. This includes the capacities to delay gratification, manage stress, and feel motivation and agency to accomplish personal and collective goals.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The slide has bulleted examples of knowledge, skills, and attitudes that fall within self-management. This list is not exhaustive or prescriptive; feel free to select a few that may resonate with your audience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 name="Shape 10"/>
        <p:cNvGrpSpPr/>
        <p:nvPr/>
      </p:nvGrpSpPr>
      <p:grpSpPr>
        <a:xfrm>
          <a:off x="0" y="0"/>
          <a:ext cx="0" cy="0"/>
          <a:chOff x="0" y="0"/>
          <a:chExt cx="0" cy="0"/>
        </a:xfrm>
      </p:grpSpPr>
      <p:sp>
        <p:nvSpPr>
          <p:cNvPr id="11" name="Google Shape;11;p2"/>
          <p:cNvSpPr txBox="1"/>
          <p:nvPr>
            <p:ph idx="12" type="sldNum"/>
          </p:nvPr>
        </p:nvSpPr>
        <p:spPr>
          <a:xfrm>
            <a:off x="8710613" y="4886325"/>
            <a:ext cx="866700" cy="1155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i="0" sz="600" u="none" cap="none" strike="noStrike">
                <a:solidFill>
                  <a:schemeClr val="accent2"/>
                </a:solidFill>
                <a:latin typeface="Roboto"/>
                <a:ea typeface="Roboto"/>
                <a:cs typeface="Roboto"/>
                <a:sym typeface="Roboto"/>
              </a:defRPr>
            </a:lvl1pPr>
            <a:lvl2pPr indent="0" lvl="1" marL="0" marR="0" rtl="0" algn="l">
              <a:spcBef>
                <a:spcPts val="0"/>
              </a:spcBef>
              <a:buNone/>
              <a:defRPr b="1" i="0" sz="600" u="none" cap="none" strike="noStrike">
                <a:solidFill>
                  <a:schemeClr val="accent2"/>
                </a:solidFill>
                <a:latin typeface="Roboto"/>
                <a:ea typeface="Roboto"/>
                <a:cs typeface="Roboto"/>
                <a:sym typeface="Roboto"/>
              </a:defRPr>
            </a:lvl2pPr>
            <a:lvl3pPr indent="0" lvl="2" marL="0" marR="0" rtl="0" algn="l">
              <a:spcBef>
                <a:spcPts val="0"/>
              </a:spcBef>
              <a:buNone/>
              <a:defRPr b="1" i="0" sz="600" u="none" cap="none" strike="noStrike">
                <a:solidFill>
                  <a:schemeClr val="accent2"/>
                </a:solidFill>
                <a:latin typeface="Roboto"/>
                <a:ea typeface="Roboto"/>
                <a:cs typeface="Roboto"/>
                <a:sym typeface="Roboto"/>
              </a:defRPr>
            </a:lvl3pPr>
            <a:lvl4pPr indent="0" lvl="3" marL="0" marR="0" rtl="0" algn="l">
              <a:spcBef>
                <a:spcPts val="0"/>
              </a:spcBef>
              <a:buNone/>
              <a:defRPr b="1" i="0" sz="600" u="none" cap="none" strike="noStrike">
                <a:solidFill>
                  <a:schemeClr val="accent2"/>
                </a:solidFill>
                <a:latin typeface="Roboto"/>
                <a:ea typeface="Roboto"/>
                <a:cs typeface="Roboto"/>
                <a:sym typeface="Roboto"/>
              </a:defRPr>
            </a:lvl4pPr>
            <a:lvl5pPr indent="0" lvl="4" marL="0" marR="0" rtl="0" algn="l">
              <a:spcBef>
                <a:spcPts val="0"/>
              </a:spcBef>
              <a:buNone/>
              <a:defRPr b="1" i="0" sz="600" u="none" cap="none" strike="noStrike">
                <a:solidFill>
                  <a:schemeClr val="accent2"/>
                </a:solidFill>
                <a:latin typeface="Roboto"/>
                <a:ea typeface="Roboto"/>
                <a:cs typeface="Roboto"/>
                <a:sym typeface="Roboto"/>
              </a:defRPr>
            </a:lvl5pPr>
            <a:lvl6pPr indent="0" lvl="5" marL="0" marR="0" rtl="0" algn="l">
              <a:spcBef>
                <a:spcPts val="0"/>
              </a:spcBef>
              <a:buNone/>
              <a:defRPr b="1" i="0" sz="600" u="none" cap="none" strike="noStrike">
                <a:solidFill>
                  <a:schemeClr val="accent2"/>
                </a:solidFill>
                <a:latin typeface="Roboto"/>
                <a:ea typeface="Roboto"/>
                <a:cs typeface="Roboto"/>
                <a:sym typeface="Roboto"/>
              </a:defRPr>
            </a:lvl6pPr>
            <a:lvl7pPr indent="0" lvl="6" marL="0" marR="0" rtl="0" algn="l">
              <a:spcBef>
                <a:spcPts val="0"/>
              </a:spcBef>
              <a:buNone/>
              <a:defRPr b="1" i="0" sz="600" u="none" cap="none" strike="noStrike">
                <a:solidFill>
                  <a:schemeClr val="accent2"/>
                </a:solidFill>
                <a:latin typeface="Roboto"/>
                <a:ea typeface="Roboto"/>
                <a:cs typeface="Roboto"/>
                <a:sym typeface="Roboto"/>
              </a:defRPr>
            </a:lvl7pPr>
            <a:lvl8pPr indent="0" lvl="7" marL="0" marR="0" rtl="0" algn="l">
              <a:spcBef>
                <a:spcPts val="0"/>
              </a:spcBef>
              <a:buNone/>
              <a:defRPr b="1" i="0" sz="600" u="none" cap="none" strike="noStrike">
                <a:solidFill>
                  <a:schemeClr val="accent2"/>
                </a:solidFill>
                <a:latin typeface="Roboto"/>
                <a:ea typeface="Roboto"/>
                <a:cs typeface="Roboto"/>
                <a:sym typeface="Roboto"/>
              </a:defRPr>
            </a:lvl8pPr>
            <a:lvl9pPr indent="0" lvl="8" marL="0" marR="0" rtl="0" algn="l">
              <a:spcBef>
                <a:spcPts val="0"/>
              </a:spcBef>
              <a:buNone/>
              <a:defRPr b="1" i="0" sz="600" u="none" cap="none" strike="noStrike">
                <a:solidFill>
                  <a:schemeClr val="accent2"/>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MIDDLE" showMasterSp="0">
  <p:cSld name="DARK MIDDLE">
    <p:spTree>
      <p:nvGrpSpPr>
        <p:cNvPr id="49" name="Shape 49"/>
        <p:cNvGrpSpPr/>
        <p:nvPr/>
      </p:nvGrpSpPr>
      <p:grpSpPr>
        <a:xfrm>
          <a:off x="0" y="0"/>
          <a:ext cx="0" cy="0"/>
          <a:chOff x="0" y="0"/>
          <a:chExt cx="0" cy="0"/>
        </a:xfrm>
      </p:grpSpPr>
      <p:sp>
        <p:nvSpPr>
          <p:cNvPr id="50" name="Google Shape;50;p11"/>
          <p:cNvSpPr txBox="1"/>
          <p:nvPr/>
        </p:nvSpPr>
        <p:spPr>
          <a:xfrm>
            <a:off x="438150" y="4540704"/>
            <a:ext cx="543000" cy="3579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r>
              <a:rPr b="1" lang="en-US" sz="1300">
                <a:solidFill>
                  <a:schemeClr val="accent2"/>
                </a:solidFill>
                <a:latin typeface="Roboto"/>
                <a:ea typeface="Roboto"/>
                <a:cs typeface="Roboto"/>
                <a:sym typeface="Roboto"/>
              </a:rPr>
              <a:t>your logo</a:t>
            </a:r>
            <a:endParaRPr b="1" sz="900">
              <a:solidFill>
                <a:schemeClr val="accent2"/>
              </a:solidFill>
              <a:latin typeface="Roboto"/>
              <a:ea typeface="Roboto"/>
              <a:cs typeface="Roboto"/>
              <a:sym typeface="Roboto"/>
            </a:endParaRPr>
          </a:p>
        </p:txBody>
      </p:sp>
      <p:sp>
        <p:nvSpPr>
          <p:cNvPr id="51" name="Google Shape;51;p11"/>
          <p:cNvSpPr txBox="1"/>
          <p:nvPr>
            <p:ph type="title"/>
          </p:nvPr>
        </p:nvSpPr>
        <p:spPr>
          <a:xfrm>
            <a:off x="438150" y="285705"/>
            <a:ext cx="2724300" cy="5022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0"/>
              </a:spcBef>
              <a:spcAft>
                <a:spcPts val="0"/>
              </a:spcAft>
              <a:buClr>
                <a:schemeClr val="dk1"/>
              </a:buClr>
              <a:buSzPts val="2100"/>
              <a:buFont typeface="Roboto"/>
              <a:buNone/>
              <a:defRPr b="1" i="0" sz="2100" u="none" cap="none" strike="noStrike">
                <a:solidFill>
                  <a:schemeClr val="dk1"/>
                </a:solidFill>
                <a:latin typeface="Roboto"/>
                <a:ea typeface="Roboto"/>
                <a:cs typeface="Roboto"/>
                <a:sym typeface="Roboto"/>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52" name="Google Shape;52;p11"/>
          <p:cNvSpPr txBox="1"/>
          <p:nvPr>
            <p:ph idx="12" type="sldNum"/>
          </p:nvPr>
        </p:nvSpPr>
        <p:spPr>
          <a:xfrm>
            <a:off x="8458200" y="4536343"/>
            <a:ext cx="866700" cy="3579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sz="1300">
                <a:solidFill>
                  <a:schemeClr val="accent2"/>
                </a:solidFill>
                <a:latin typeface="Roboto"/>
                <a:ea typeface="Roboto"/>
                <a:cs typeface="Roboto"/>
                <a:sym typeface="Roboto"/>
              </a:defRPr>
            </a:lvl1pPr>
            <a:lvl2pPr indent="0" lvl="1" marL="0" marR="0" rtl="0" algn="l">
              <a:spcBef>
                <a:spcPts val="0"/>
              </a:spcBef>
              <a:buNone/>
              <a:defRPr b="1" sz="1300">
                <a:solidFill>
                  <a:schemeClr val="accent2"/>
                </a:solidFill>
                <a:latin typeface="Roboto"/>
                <a:ea typeface="Roboto"/>
                <a:cs typeface="Roboto"/>
                <a:sym typeface="Roboto"/>
              </a:defRPr>
            </a:lvl2pPr>
            <a:lvl3pPr indent="0" lvl="2" marL="0" marR="0" rtl="0" algn="l">
              <a:spcBef>
                <a:spcPts val="0"/>
              </a:spcBef>
              <a:buNone/>
              <a:defRPr b="1" sz="1300">
                <a:solidFill>
                  <a:schemeClr val="accent2"/>
                </a:solidFill>
                <a:latin typeface="Roboto"/>
                <a:ea typeface="Roboto"/>
                <a:cs typeface="Roboto"/>
                <a:sym typeface="Roboto"/>
              </a:defRPr>
            </a:lvl3pPr>
            <a:lvl4pPr indent="0" lvl="3" marL="0" marR="0" rtl="0" algn="l">
              <a:spcBef>
                <a:spcPts val="0"/>
              </a:spcBef>
              <a:buNone/>
              <a:defRPr b="1" sz="1300">
                <a:solidFill>
                  <a:schemeClr val="accent2"/>
                </a:solidFill>
                <a:latin typeface="Roboto"/>
                <a:ea typeface="Roboto"/>
                <a:cs typeface="Roboto"/>
                <a:sym typeface="Roboto"/>
              </a:defRPr>
            </a:lvl4pPr>
            <a:lvl5pPr indent="0" lvl="4" marL="0" marR="0" rtl="0" algn="l">
              <a:spcBef>
                <a:spcPts val="0"/>
              </a:spcBef>
              <a:buNone/>
              <a:defRPr b="1" sz="1300">
                <a:solidFill>
                  <a:schemeClr val="accent2"/>
                </a:solidFill>
                <a:latin typeface="Roboto"/>
                <a:ea typeface="Roboto"/>
                <a:cs typeface="Roboto"/>
                <a:sym typeface="Roboto"/>
              </a:defRPr>
            </a:lvl5pPr>
            <a:lvl6pPr indent="0" lvl="5" marL="0" marR="0" rtl="0" algn="l">
              <a:spcBef>
                <a:spcPts val="0"/>
              </a:spcBef>
              <a:buNone/>
              <a:defRPr b="1" sz="1300">
                <a:solidFill>
                  <a:schemeClr val="accent2"/>
                </a:solidFill>
                <a:latin typeface="Roboto"/>
                <a:ea typeface="Roboto"/>
                <a:cs typeface="Roboto"/>
                <a:sym typeface="Roboto"/>
              </a:defRPr>
            </a:lvl6pPr>
            <a:lvl7pPr indent="0" lvl="6" marL="0" marR="0" rtl="0" algn="l">
              <a:spcBef>
                <a:spcPts val="0"/>
              </a:spcBef>
              <a:buNone/>
              <a:defRPr b="1" sz="1300">
                <a:solidFill>
                  <a:schemeClr val="accent2"/>
                </a:solidFill>
                <a:latin typeface="Roboto"/>
                <a:ea typeface="Roboto"/>
                <a:cs typeface="Roboto"/>
                <a:sym typeface="Roboto"/>
              </a:defRPr>
            </a:lvl7pPr>
            <a:lvl8pPr indent="0" lvl="7" marL="0" marR="0" rtl="0" algn="l">
              <a:spcBef>
                <a:spcPts val="0"/>
              </a:spcBef>
              <a:buNone/>
              <a:defRPr b="1" sz="1300">
                <a:solidFill>
                  <a:schemeClr val="accent2"/>
                </a:solidFill>
                <a:latin typeface="Roboto"/>
                <a:ea typeface="Roboto"/>
                <a:cs typeface="Roboto"/>
                <a:sym typeface="Roboto"/>
              </a:defRPr>
            </a:lvl8pPr>
            <a:lvl9pPr indent="0" lvl="8" marL="0" marR="0" rtl="0" algn="l">
              <a:spcBef>
                <a:spcPts val="0"/>
              </a:spcBef>
              <a:buNone/>
              <a:defRPr b="1" sz="1300">
                <a:solidFill>
                  <a:schemeClr val="accent2"/>
                </a:solidFill>
                <a:latin typeface="Roboto"/>
                <a:ea typeface="Roboto"/>
                <a:cs typeface="Roboto"/>
                <a:sym typeface="Roboto"/>
              </a:defRPr>
            </a:lvl9pPr>
          </a:lstStyle>
          <a:p>
            <a:pPr indent="0" lvl="0" marL="0" rtl="0" algn="l">
              <a:spcBef>
                <a:spcPts val="0"/>
              </a:spcBef>
              <a:spcAft>
                <a:spcPts val="0"/>
              </a:spcAft>
              <a:buNone/>
            </a:pPr>
            <a:r>
              <a:rPr lang="en-US"/>
              <a:t>page</a:t>
            </a:r>
            <a:endParaRPr b="0" sz="600">
              <a:solidFill>
                <a:srgbClr val="000000"/>
              </a:solidFill>
              <a:latin typeface="Arial"/>
              <a:ea typeface="Arial"/>
              <a:cs typeface="Arial"/>
              <a:sym typeface="Arial"/>
            </a:endParaRPr>
          </a:p>
          <a:p>
            <a:pPr indent="0" lvl="0" marL="0" rtl="0" algn="l">
              <a:spcBef>
                <a:spcPts val="0"/>
              </a:spcBef>
              <a:spcAft>
                <a:spcPts val="0"/>
              </a:spcAft>
              <a:buNone/>
            </a:pPr>
            <a:r>
              <a:rPr lang="en-US"/>
              <a:t>0</a:t>
            </a:r>
            <a:fld id="{00000000-1234-1234-1234-123412341234}" type="slidenum">
              <a:rPr lang="en-US"/>
              <a:t>‹#›</a:t>
            </a:fld>
            <a:endParaRPr/>
          </a:p>
        </p:txBody>
      </p:sp>
      <p:sp>
        <p:nvSpPr>
          <p:cNvPr id="53" name="Google Shape;53;p11"/>
          <p:cNvSpPr/>
          <p:nvPr/>
        </p:nvSpPr>
        <p:spPr>
          <a:xfrm>
            <a:off x="0" y="1200150"/>
            <a:ext cx="9144000" cy="2743200"/>
          </a:xfrm>
          <a:prstGeom prst="rect">
            <a:avLst/>
          </a:prstGeom>
          <a:solidFill>
            <a:schemeClr val="dk1"/>
          </a:solidFill>
          <a:ln>
            <a:noFill/>
          </a:ln>
        </p:spPr>
        <p:txBody>
          <a:bodyPr anchorCtr="0" anchor="ctr" bIns="20950" lIns="41900" spcFirstLastPara="1" rIns="41900" wrap="square" tIns="20950">
            <a:noAutofit/>
          </a:bodyPr>
          <a:lstStyle/>
          <a:p>
            <a:pPr indent="0" lvl="0" marL="0" marR="0" rtl="0" algn="ctr">
              <a:spcBef>
                <a:spcPts val="0"/>
              </a:spcBef>
              <a:spcAft>
                <a:spcPts val="0"/>
              </a:spcAft>
              <a:buNone/>
            </a:pPr>
            <a:r>
              <a:t/>
            </a:r>
            <a:endParaRPr sz="1300">
              <a:solidFill>
                <a:schemeClr val="dk1"/>
              </a:solidFill>
              <a:latin typeface="Roboto"/>
              <a:ea typeface="Roboto"/>
              <a:cs typeface="Roboto"/>
              <a:sym typeface="Roboto"/>
            </a:endParaRPr>
          </a:p>
        </p:txBody>
      </p:sp>
      <p:cxnSp>
        <p:nvCxnSpPr>
          <p:cNvPr id="54" name="Google Shape;54;p11"/>
          <p:cNvCxnSpPr/>
          <p:nvPr/>
        </p:nvCxnSpPr>
        <p:spPr>
          <a:xfrm>
            <a:off x="352425" y="342900"/>
            <a:ext cx="0" cy="387600"/>
          </a:xfrm>
          <a:prstGeom prst="straightConnector1">
            <a:avLst/>
          </a:prstGeom>
          <a:noFill/>
          <a:ln cap="flat" cmpd="sng" w="63500">
            <a:solidFill>
              <a:schemeClr val="accent1"/>
            </a:solidFill>
            <a:prstDash val="solid"/>
            <a:miter lim="800000"/>
            <a:headEnd len="sm" w="sm" type="none"/>
            <a:tailEnd len="sm" w="sm" type="none"/>
          </a:ln>
        </p:spPr>
      </p:cxnSp>
      <p:cxnSp>
        <p:nvCxnSpPr>
          <p:cNvPr id="55" name="Google Shape;55;p11"/>
          <p:cNvCxnSpPr/>
          <p:nvPr/>
        </p:nvCxnSpPr>
        <p:spPr>
          <a:xfrm>
            <a:off x="352425" y="4593492"/>
            <a:ext cx="0" cy="277800"/>
          </a:xfrm>
          <a:prstGeom prst="straightConnector1">
            <a:avLst/>
          </a:prstGeom>
          <a:noFill/>
          <a:ln cap="flat" cmpd="sng" w="63500">
            <a:solidFill>
              <a:srgbClr val="0078C0"/>
            </a:solidFill>
            <a:prstDash val="solid"/>
            <a:miter lim="800000"/>
            <a:headEnd len="sm" w="sm" type="none"/>
            <a:tailEnd len="sm" w="sm" type="none"/>
          </a:ln>
        </p:spPr>
      </p:cxnSp>
      <p:cxnSp>
        <p:nvCxnSpPr>
          <p:cNvPr id="56" name="Google Shape;56;p11"/>
          <p:cNvCxnSpPr/>
          <p:nvPr/>
        </p:nvCxnSpPr>
        <p:spPr>
          <a:xfrm>
            <a:off x="8372475" y="4593492"/>
            <a:ext cx="0" cy="277800"/>
          </a:xfrm>
          <a:prstGeom prst="straightConnector1">
            <a:avLst/>
          </a:prstGeom>
          <a:noFill/>
          <a:ln cap="flat" cmpd="sng" w="63500">
            <a:solidFill>
              <a:srgbClr val="0078C0"/>
            </a:solidFill>
            <a:prstDash val="solid"/>
            <a:miter lim="8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OTTOM SLIDE" showMasterSp="0">
  <p:cSld name="DARK BOTTOM SLIDE">
    <p:spTree>
      <p:nvGrpSpPr>
        <p:cNvPr id="57" name="Shape 57"/>
        <p:cNvGrpSpPr/>
        <p:nvPr/>
      </p:nvGrpSpPr>
      <p:grpSpPr>
        <a:xfrm>
          <a:off x="0" y="0"/>
          <a:ext cx="0" cy="0"/>
          <a:chOff x="0" y="0"/>
          <a:chExt cx="0" cy="0"/>
        </a:xfrm>
      </p:grpSpPr>
      <p:sp>
        <p:nvSpPr>
          <p:cNvPr id="58" name="Google Shape;58;p12"/>
          <p:cNvSpPr/>
          <p:nvPr/>
        </p:nvSpPr>
        <p:spPr>
          <a:xfrm>
            <a:off x="0" y="2571750"/>
            <a:ext cx="9144000" cy="2571900"/>
          </a:xfrm>
          <a:prstGeom prst="rect">
            <a:avLst/>
          </a:prstGeom>
          <a:solidFill>
            <a:schemeClr val="dk1"/>
          </a:solidFill>
          <a:ln>
            <a:noFill/>
          </a:ln>
        </p:spPr>
        <p:txBody>
          <a:bodyPr anchorCtr="0" anchor="ctr" bIns="20950" lIns="41900" spcFirstLastPara="1" rIns="41900" wrap="square" tIns="20950">
            <a:noAutofit/>
          </a:bodyPr>
          <a:lstStyle/>
          <a:p>
            <a:pPr indent="0" lvl="0" marL="0" marR="0" rtl="0" algn="ctr">
              <a:spcBef>
                <a:spcPts val="0"/>
              </a:spcBef>
              <a:spcAft>
                <a:spcPts val="0"/>
              </a:spcAft>
              <a:buNone/>
            </a:pPr>
            <a:r>
              <a:t/>
            </a:r>
            <a:endParaRPr sz="1300">
              <a:solidFill>
                <a:schemeClr val="dk1"/>
              </a:solidFill>
              <a:latin typeface="Roboto"/>
              <a:ea typeface="Roboto"/>
              <a:cs typeface="Roboto"/>
              <a:sym typeface="Roboto"/>
            </a:endParaRPr>
          </a:p>
        </p:txBody>
      </p:sp>
      <p:sp>
        <p:nvSpPr>
          <p:cNvPr id="59" name="Google Shape;59;p12"/>
          <p:cNvSpPr txBox="1"/>
          <p:nvPr/>
        </p:nvSpPr>
        <p:spPr>
          <a:xfrm>
            <a:off x="438150" y="4540704"/>
            <a:ext cx="543000" cy="3579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r>
              <a:rPr b="1" lang="en-US" sz="1300">
                <a:solidFill>
                  <a:schemeClr val="lt1"/>
                </a:solidFill>
                <a:latin typeface="Roboto"/>
                <a:ea typeface="Roboto"/>
                <a:cs typeface="Roboto"/>
                <a:sym typeface="Roboto"/>
              </a:rPr>
              <a:t>your logo</a:t>
            </a:r>
            <a:endParaRPr b="1" sz="900">
              <a:solidFill>
                <a:schemeClr val="lt1"/>
              </a:solidFill>
              <a:latin typeface="Roboto"/>
              <a:ea typeface="Roboto"/>
              <a:cs typeface="Roboto"/>
              <a:sym typeface="Roboto"/>
            </a:endParaRPr>
          </a:p>
        </p:txBody>
      </p:sp>
      <p:sp>
        <p:nvSpPr>
          <p:cNvPr id="60" name="Google Shape;60;p12"/>
          <p:cNvSpPr txBox="1"/>
          <p:nvPr>
            <p:ph type="title"/>
          </p:nvPr>
        </p:nvSpPr>
        <p:spPr>
          <a:xfrm>
            <a:off x="438150" y="285705"/>
            <a:ext cx="2724300" cy="5022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0"/>
              </a:spcBef>
              <a:spcAft>
                <a:spcPts val="0"/>
              </a:spcAft>
              <a:buClr>
                <a:schemeClr val="dk1"/>
              </a:buClr>
              <a:buSzPts val="2100"/>
              <a:buFont typeface="Roboto"/>
              <a:buNone/>
              <a:defRPr b="1" i="0" sz="2100" u="none" cap="none" strike="noStrike">
                <a:solidFill>
                  <a:schemeClr val="dk1"/>
                </a:solidFill>
                <a:latin typeface="Roboto"/>
                <a:ea typeface="Roboto"/>
                <a:cs typeface="Roboto"/>
                <a:sym typeface="Roboto"/>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61" name="Google Shape;61;p12"/>
          <p:cNvSpPr txBox="1"/>
          <p:nvPr>
            <p:ph idx="12" type="sldNum"/>
          </p:nvPr>
        </p:nvSpPr>
        <p:spPr>
          <a:xfrm>
            <a:off x="8458200" y="4536343"/>
            <a:ext cx="866700" cy="3579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sz="1300">
                <a:solidFill>
                  <a:schemeClr val="lt1"/>
                </a:solidFill>
                <a:latin typeface="Roboto"/>
                <a:ea typeface="Roboto"/>
                <a:cs typeface="Roboto"/>
                <a:sym typeface="Roboto"/>
              </a:defRPr>
            </a:lvl1pPr>
            <a:lvl2pPr indent="0" lvl="1" marL="0" marR="0" rtl="0" algn="l">
              <a:spcBef>
                <a:spcPts val="0"/>
              </a:spcBef>
              <a:buNone/>
              <a:defRPr b="1" sz="1300">
                <a:solidFill>
                  <a:schemeClr val="lt1"/>
                </a:solidFill>
                <a:latin typeface="Roboto"/>
                <a:ea typeface="Roboto"/>
                <a:cs typeface="Roboto"/>
                <a:sym typeface="Roboto"/>
              </a:defRPr>
            </a:lvl2pPr>
            <a:lvl3pPr indent="0" lvl="2" marL="0" marR="0" rtl="0" algn="l">
              <a:spcBef>
                <a:spcPts val="0"/>
              </a:spcBef>
              <a:buNone/>
              <a:defRPr b="1" sz="1300">
                <a:solidFill>
                  <a:schemeClr val="lt1"/>
                </a:solidFill>
                <a:latin typeface="Roboto"/>
                <a:ea typeface="Roboto"/>
                <a:cs typeface="Roboto"/>
                <a:sym typeface="Roboto"/>
              </a:defRPr>
            </a:lvl3pPr>
            <a:lvl4pPr indent="0" lvl="3" marL="0" marR="0" rtl="0" algn="l">
              <a:spcBef>
                <a:spcPts val="0"/>
              </a:spcBef>
              <a:buNone/>
              <a:defRPr b="1" sz="1300">
                <a:solidFill>
                  <a:schemeClr val="lt1"/>
                </a:solidFill>
                <a:latin typeface="Roboto"/>
                <a:ea typeface="Roboto"/>
                <a:cs typeface="Roboto"/>
                <a:sym typeface="Roboto"/>
              </a:defRPr>
            </a:lvl4pPr>
            <a:lvl5pPr indent="0" lvl="4" marL="0" marR="0" rtl="0" algn="l">
              <a:spcBef>
                <a:spcPts val="0"/>
              </a:spcBef>
              <a:buNone/>
              <a:defRPr b="1" sz="1300">
                <a:solidFill>
                  <a:schemeClr val="lt1"/>
                </a:solidFill>
                <a:latin typeface="Roboto"/>
                <a:ea typeface="Roboto"/>
                <a:cs typeface="Roboto"/>
                <a:sym typeface="Roboto"/>
              </a:defRPr>
            </a:lvl5pPr>
            <a:lvl6pPr indent="0" lvl="5" marL="0" marR="0" rtl="0" algn="l">
              <a:spcBef>
                <a:spcPts val="0"/>
              </a:spcBef>
              <a:buNone/>
              <a:defRPr b="1" sz="1300">
                <a:solidFill>
                  <a:schemeClr val="lt1"/>
                </a:solidFill>
                <a:latin typeface="Roboto"/>
                <a:ea typeface="Roboto"/>
                <a:cs typeface="Roboto"/>
                <a:sym typeface="Roboto"/>
              </a:defRPr>
            </a:lvl6pPr>
            <a:lvl7pPr indent="0" lvl="6" marL="0" marR="0" rtl="0" algn="l">
              <a:spcBef>
                <a:spcPts val="0"/>
              </a:spcBef>
              <a:buNone/>
              <a:defRPr b="1" sz="1300">
                <a:solidFill>
                  <a:schemeClr val="lt1"/>
                </a:solidFill>
                <a:latin typeface="Roboto"/>
                <a:ea typeface="Roboto"/>
                <a:cs typeface="Roboto"/>
                <a:sym typeface="Roboto"/>
              </a:defRPr>
            </a:lvl7pPr>
            <a:lvl8pPr indent="0" lvl="7" marL="0" marR="0" rtl="0" algn="l">
              <a:spcBef>
                <a:spcPts val="0"/>
              </a:spcBef>
              <a:buNone/>
              <a:defRPr b="1" sz="1300">
                <a:solidFill>
                  <a:schemeClr val="lt1"/>
                </a:solidFill>
                <a:latin typeface="Roboto"/>
                <a:ea typeface="Roboto"/>
                <a:cs typeface="Roboto"/>
                <a:sym typeface="Roboto"/>
              </a:defRPr>
            </a:lvl8pPr>
            <a:lvl9pPr indent="0" lvl="8" marL="0" marR="0" rtl="0" algn="l">
              <a:spcBef>
                <a:spcPts val="0"/>
              </a:spcBef>
              <a:buNone/>
              <a:defRPr b="1" sz="1300">
                <a:solidFill>
                  <a:schemeClr val="lt1"/>
                </a:solidFill>
                <a:latin typeface="Roboto"/>
                <a:ea typeface="Roboto"/>
                <a:cs typeface="Roboto"/>
                <a:sym typeface="Roboto"/>
              </a:defRPr>
            </a:lvl9pPr>
          </a:lstStyle>
          <a:p>
            <a:pPr indent="0" lvl="0" marL="0" rtl="0" algn="l">
              <a:spcBef>
                <a:spcPts val="0"/>
              </a:spcBef>
              <a:spcAft>
                <a:spcPts val="0"/>
              </a:spcAft>
              <a:buNone/>
            </a:pPr>
            <a:r>
              <a:rPr lang="en-US"/>
              <a:t>page</a:t>
            </a:r>
            <a:endParaRPr b="0" sz="600">
              <a:solidFill>
                <a:srgbClr val="000000"/>
              </a:solidFill>
              <a:latin typeface="Arial"/>
              <a:ea typeface="Arial"/>
              <a:cs typeface="Arial"/>
              <a:sym typeface="Arial"/>
            </a:endParaRPr>
          </a:p>
          <a:p>
            <a:pPr indent="0" lvl="0" marL="0" rtl="0" algn="l">
              <a:spcBef>
                <a:spcPts val="0"/>
              </a:spcBef>
              <a:spcAft>
                <a:spcPts val="0"/>
              </a:spcAft>
              <a:buNone/>
            </a:pPr>
            <a:r>
              <a:rPr lang="en-US"/>
              <a:t>0</a:t>
            </a:r>
            <a:fld id="{00000000-1234-1234-1234-123412341234}" type="slidenum">
              <a:rPr lang="en-US"/>
              <a:t>‹#›</a:t>
            </a:fld>
            <a:endParaRPr/>
          </a:p>
        </p:txBody>
      </p:sp>
      <p:cxnSp>
        <p:nvCxnSpPr>
          <p:cNvPr id="62" name="Google Shape;62;p12"/>
          <p:cNvCxnSpPr/>
          <p:nvPr/>
        </p:nvCxnSpPr>
        <p:spPr>
          <a:xfrm>
            <a:off x="352425" y="342900"/>
            <a:ext cx="0" cy="387600"/>
          </a:xfrm>
          <a:prstGeom prst="straightConnector1">
            <a:avLst/>
          </a:prstGeom>
          <a:noFill/>
          <a:ln cap="flat" cmpd="sng" w="63500">
            <a:solidFill>
              <a:schemeClr val="accent1"/>
            </a:solidFill>
            <a:prstDash val="solid"/>
            <a:miter lim="800000"/>
            <a:headEnd len="sm" w="sm" type="none"/>
            <a:tailEnd len="sm" w="sm" type="none"/>
          </a:ln>
        </p:spPr>
      </p:cxnSp>
      <p:cxnSp>
        <p:nvCxnSpPr>
          <p:cNvPr id="63" name="Google Shape;63;p12"/>
          <p:cNvCxnSpPr/>
          <p:nvPr/>
        </p:nvCxnSpPr>
        <p:spPr>
          <a:xfrm>
            <a:off x="352425" y="4593492"/>
            <a:ext cx="0" cy="277800"/>
          </a:xfrm>
          <a:prstGeom prst="straightConnector1">
            <a:avLst/>
          </a:prstGeom>
          <a:noFill/>
          <a:ln cap="flat" cmpd="sng" w="63500">
            <a:solidFill>
              <a:schemeClr val="accent1"/>
            </a:solidFill>
            <a:prstDash val="solid"/>
            <a:miter lim="800000"/>
            <a:headEnd len="sm" w="sm" type="none"/>
            <a:tailEnd len="sm" w="sm" type="none"/>
          </a:ln>
        </p:spPr>
      </p:cxnSp>
      <p:cxnSp>
        <p:nvCxnSpPr>
          <p:cNvPr id="64" name="Google Shape;64;p12"/>
          <p:cNvCxnSpPr/>
          <p:nvPr/>
        </p:nvCxnSpPr>
        <p:spPr>
          <a:xfrm>
            <a:off x="8372475" y="4593492"/>
            <a:ext cx="0" cy="277800"/>
          </a:xfrm>
          <a:prstGeom prst="straightConnector1">
            <a:avLst/>
          </a:prstGeom>
          <a:noFill/>
          <a:ln cap="flat" cmpd="sng" w="63500">
            <a:solidFill>
              <a:schemeClr val="accent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SLIDE OPT-6" showMasterSp="0">
  <p:cSld name="IMG-SLIDE OPT-6">
    <p:spTree>
      <p:nvGrpSpPr>
        <p:cNvPr id="65" name="Shape 65"/>
        <p:cNvGrpSpPr/>
        <p:nvPr/>
      </p:nvGrpSpPr>
      <p:grpSpPr>
        <a:xfrm>
          <a:off x="0" y="0"/>
          <a:ext cx="0" cy="0"/>
          <a:chOff x="0" y="0"/>
          <a:chExt cx="0" cy="0"/>
        </a:xfrm>
      </p:grpSpPr>
      <p:sp>
        <p:nvSpPr>
          <p:cNvPr id="66" name="Google Shape;66;p13"/>
          <p:cNvSpPr txBox="1"/>
          <p:nvPr/>
        </p:nvSpPr>
        <p:spPr>
          <a:xfrm>
            <a:off x="438150" y="4540704"/>
            <a:ext cx="543000" cy="3579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r>
              <a:rPr b="1" lang="en-US" sz="1300">
                <a:solidFill>
                  <a:schemeClr val="accent2"/>
                </a:solidFill>
                <a:latin typeface="Roboto"/>
                <a:ea typeface="Roboto"/>
                <a:cs typeface="Roboto"/>
                <a:sym typeface="Roboto"/>
              </a:rPr>
              <a:t>your logo</a:t>
            </a:r>
            <a:endParaRPr b="1" sz="900">
              <a:solidFill>
                <a:schemeClr val="accent2"/>
              </a:solidFill>
              <a:latin typeface="Roboto"/>
              <a:ea typeface="Roboto"/>
              <a:cs typeface="Roboto"/>
              <a:sym typeface="Roboto"/>
            </a:endParaRPr>
          </a:p>
        </p:txBody>
      </p:sp>
      <p:sp>
        <p:nvSpPr>
          <p:cNvPr id="67" name="Google Shape;67;p13"/>
          <p:cNvSpPr txBox="1"/>
          <p:nvPr>
            <p:ph type="title"/>
          </p:nvPr>
        </p:nvSpPr>
        <p:spPr>
          <a:xfrm>
            <a:off x="438150" y="285705"/>
            <a:ext cx="2724300" cy="5022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0"/>
              </a:spcBef>
              <a:spcAft>
                <a:spcPts val="0"/>
              </a:spcAft>
              <a:buClr>
                <a:schemeClr val="dk1"/>
              </a:buClr>
              <a:buSzPts val="2100"/>
              <a:buFont typeface="Roboto"/>
              <a:buNone/>
              <a:defRPr b="1" i="0" sz="2100" u="none" cap="none" strike="noStrike">
                <a:solidFill>
                  <a:schemeClr val="dk1"/>
                </a:solidFill>
                <a:latin typeface="Roboto"/>
                <a:ea typeface="Roboto"/>
                <a:cs typeface="Roboto"/>
                <a:sym typeface="Roboto"/>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68" name="Google Shape;68;p13"/>
          <p:cNvSpPr txBox="1"/>
          <p:nvPr>
            <p:ph idx="12" type="sldNum"/>
          </p:nvPr>
        </p:nvSpPr>
        <p:spPr>
          <a:xfrm>
            <a:off x="8458200" y="4536343"/>
            <a:ext cx="866700" cy="3579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sz="1300">
                <a:solidFill>
                  <a:schemeClr val="accent2"/>
                </a:solidFill>
                <a:latin typeface="Roboto"/>
                <a:ea typeface="Roboto"/>
                <a:cs typeface="Roboto"/>
                <a:sym typeface="Roboto"/>
              </a:defRPr>
            </a:lvl1pPr>
            <a:lvl2pPr indent="0" lvl="1" marL="0" marR="0" rtl="0" algn="l">
              <a:spcBef>
                <a:spcPts val="0"/>
              </a:spcBef>
              <a:buNone/>
              <a:defRPr b="1" sz="1300">
                <a:solidFill>
                  <a:schemeClr val="accent2"/>
                </a:solidFill>
                <a:latin typeface="Roboto"/>
                <a:ea typeface="Roboto"/>
                <a:cs typeface="Roboto"/>
                <a:sym typeface="Roboto"/>
              </a:defRPr>
            </a:lvl2pPr>
            <a:lvl3pPr indent="0" lvl="2" marL="0" marR="0" rtl="0" algn="l">
              <a:spcBef>
                <a:spcPts val="0"/>
              </a:spcBef>
              <a:buNone/>
              <a:defRPr b="1" sz="1300">
                <a:solidFill>
                  <a:schemeClr val="accent2"/>
                </a:solidFill>
                <a:latin typeface="Roboto"/>
                <a:ea typeface="Roboto"/>
                <a:cs typeface="Roboto"/>
                <a:sym typeface="Roboto"/>
              </a:defRPr>
            </a:lvl3pPr>
            <a:lvl4pPr indent="0" lvl="3" marL="0" marR="0" rtl="0" algn="l">
              <a:spcBef>
                <a:spcPts val="0"/>
              </a:spcBef>
              <a:buNone/>
              <a:defRPr b="1" sz="1300">
                <a:solidFill>
                  <a:schemeClr val="accent2"/>
                </a:solidFill>
                <a:latin typeface="Roboto"/>
                <a:ea typeface="Roboto"/>
                <a:cs typeface="Roboto"/>
                <a:sym typeface="Roboto"/>
              </a:defRPr>
            </a:lvl4pPr>
            <a:lvl5pPr indent="0" lvl="4" marL="0" marR="0" rtl="0" algn="l">
              <a:spcBef>
                <a:spcPts val="0"/>
              </a:spcBef>
              <a:buNone/>
              <a:defRPr b="1" sz="1300">
                <a:solidFill>
                  <a:schemeClr val="accent2"/>
                </a:solidFill>
                <a:latin typeface="Roboto"/>
                <a:ea typeface="Roboto"/>
                <a:cs typeface="Roboto"/>
                <a:sym typeface="Roboto"/>
              </a:defRPr>
            </a:lvl5pPr>
            <a:lvl6pPr indent="0" lvl="5" marL="0" marR="0" rtl="0" algn="l">
              <a:spcBef>
                <a:spcPts val="0"/>
              </a:spcBef>
              <a:buNone/>
              <a:defRPr b="1" sz="1300">
                <a:solidFill>
                  <a:schemeClr val="accent2"/>
                </a:solidFill>
                <a:latin typeface="Roboto"/>
                <a:ea typeface="Roboto"/>
                <a:cs typeface="Roboto"/>
                <a:sym typeface="Roboto"/>
              </a:defRPr>
            </a:lvl6pPr>
            <a:lvl7pPr indent="0" lvl="6" marL="0" marR="0" rtl="0" algn="l">
              <a:spcBef>
                <a:spcPts val="0"/>
              </a:spcBef>
              <a:buNone/>
              <a:defRPr b="1" sz="1300">
                <a:solidFill>
                  <a:schemeClr val="accent2"/>
                </a:solidFill>
                <a:latin typeface="Roboto"/>
                <a:ea typeface="Roboto"/>
                <a:cs typeface="Roboto"/>
                <a:sym typeface="Roboto"/>
              </a:defRPr>
            </a:lvl7pPr>
            <a:lvl8pPr indent="0" lvl="7" marL="0" marR="0" rtl="0" algn="l">
              <a:spcBef>
                <a:spcPts val="0"/>
              </a:spcBef>
              <a:buNone/>
              <a:defRPr b="1" sz="1300">
                <a:solidFill>
                  <a:schemeClr val="accent2"/>
                </a:solidFill>
                <a:latin typeface="Roboto"/>
                <a:ea typeface="Roboto"/>
                <a:cs typeface="Roboto"/>
                <a:sym typeface="Roboto"/>
              </a:defRPr>
            </a:lvl8pPr>
            <a:lvl9pPr indent="0" lvl="8" marL="0" marR="0" rtl="0" algn="l">
              <a:spcBef>
                <a:spcPts val="0"/>
              </a:spcBef>
              <a:buNone/>
              <a:defRPr b="1" sz="1300">
                <a:solidFill>
                  <a:schemeClr val="accent2"/>
                </a:solidFill>
                <a:latin typeface="Roboto"/>
                <a:ea typeface="Roboto"/>
                <a:cs typeface="Roboto"/>
                <a:sym typeface="Roboto"/>
              </a:defRPr>
            </a:lvl9pPr>
          </a:lstStyle>
          <a:p>
            <a:pPr indent="0" lvl="0" marL="0" rtl="0" algn="l">
              <a:spcBef>
                <a:spcPts val="0"/>
              </a:spcBef>
              <a:spcAft>
                <a:spcPts val="0"/>
              </a:spcAft>
              <a:buNone/>
            </a:pPr>
            <a:r>
              <a:rPr lang="en-US"/>
              <a:t>page</a:t>
            </a:r>
            <a:endParaRPr b="0" sz="600">
              <a:solidFill>
                <a:srgbClr val="000000"/>
              </a:solidFill>
              <a:latin typeface="Arial"/>
              <a:ea typeface="Arial"/>
              <a:cs typeface="Arial"/>
              <a:sym typeface="Arial"/>
            </a:endParaRPr>
          </a:p>
          <a:p>
            <a:pPr indent="0" lvl="0" marL="0" rtl="0" algn="l">
              <a:spcBef>
                <a:spcPts val="0"/>
              </a:spcBef>
              <a:spcAft>
                <a:spcPts val="0"/>
              </a:spcAft>
              <a:buNone/>
            </a:pPr>
            <a:r>
              <a:rPr lang="en-US"/>
              <a:t>0</a:t>
            </a:r>
            <a:fld id="{00000000-1234-1234-1234-123412341234}" type="slidenum">
              <a:rPr lang="en-US"/>
              <a:t>‹#›</a:t>
            </a:fld>
            <a:endParaRPr/>
          </a:p>
        </p:txBody>
      </p:sp>
      <p:sp>
        <p:nvSpPr>
          <p:cNvPr id="69" name="Google Shape;69;p13"/>
          <p:cNvSpPr/>
          <p:nvPr>
            <p:ph idx="2" type="pic"/>
          </p:nvPr>
        </p:nvSpPr>
        <p:spPr>
          <a:xfrm>
            <a:off x="0" y="1543050"/>
            <a:ext cx="9144000" cy="20574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9pPr>
          </a:lstStyle>
          <a:p/>
        </p:txBody>
      </p:sp>
      <p:cxnSp>
        <p:nvCxnSpPr>
          <p:cNvPr id="70" name="Google Shape;70;p13"/>
          <p:cNvCxnSpPr/>
          <p:nvPr/>
        </p:nvCxnSpPr>
        <p:spPr>
          <a:xfrm>
            <a:off x="352425" y="342900"/>
            <a:ext cx="0" cy="387600"/>
          </a:xfrm>
          <a:prstGeom prst="straightConnector1">
            <a:avLst/>
          </a:prstGeom>
          <a:noFill/>
          <a:ln cap="flat" cmpd="sng" w="63500">
            <a:solidFill>
              <a:schemeClr val="accent1"/>
            </a:solidFill>
            <a:prstDash val="solid"/>
            <a:miter lim="800000"/>
            <a:headEnd len="sm" w="sm" type="none"/>
            <a:tailEnd len="sm" w="sm" type="none"/>
          </a:ln>
        </p:spPr>
      </p:cxnSp>
      <p:cxnSp>
        <p:nvCxnSpPr>
          <p:cNvPr id="71" name="Google Shape;71;p13"/>
          <p:cNvCxnSpPr/>
          <p:nvPr/>
        </p:nvCxnSpPr>
        <p:spPr>
          <a:xfrm>
            <a:off x="352425" y="4593492"/>
            <a:ext cx="0" cy="277800"/>
          </a:xfrm>
          <a:prstGeom prst="straightConnector1">
            <a:avLst/>
          </a:prstGeom>
          <a:noFill/>
          <a:ln cap="flat" cmpd="sng" w="63500">
            <a:solidFill>
              <a:schemeClr val="accent1"/>
            </a:solidFill>
            <a:prstDash val="solid"/>
            <a:miter lim="800000"/>
            <a:headEnd len="sm" w="sm" type="none"/>
            <a:tailEnd len="sm" w="sm" type="none"/>
          </a:ln>
        </p:spPr>
      </p:cxnSp>
      <p:cxnSp>
        <p:nvCxnSpPr>
          <p:cNvPr id="72" name="Google Shape;72;p13"/>
          <p:cNvCxnSpPr/>
          <p:nvPr/>
        </p:nvCxnSpPr>
        <p:spPr>
          <a:xfrm>
            <a:off x="8372475" y="4593492"/>
            <a:ext cx="0" cy="277800"/>
          </a:xfrm>
          <a:prstGeom prst="straightConnector1">
            <a:avLst/>
          </a:prstGeom>
          <a:noFill/>
          <a:ln cap="flat" cmpd="sng" w="63500">
            <a:solidFill>
              <a:schemeClr val="accent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73" name="Shape 73"/>
        <p:cNvGrpSpPr/>
        <p:nvPr/>
      </p:nvGrpSpPr>
      <p:grpSpPr>
        <a:xfrm>
          <a:off x="0" y="0"/>
          <a:ext cx="0" cy="0"/>
          <a:chOff x="0" y="0"/>
          <a:chExt cx="0" cy="0"/>
        </a:xfrm>
      </p:grpSpPr>
      <p:cxnSp>
        <p:nvCxnSpPr>
          <p:cNvPr id="74" name="Google Shape;74;p14"/>
          <p:cNvCxnSpPr/>
          <p:nvPr/>
        </p:nvCxnSpPr>
        <p:spPr>
          <a:xfrm>
            <a:off x="4875926" y="4470"/>
            <a:ext cx="0" cy="801000"/>
          </a:xfrm>
          <a:prstGeom prst="straightConnector1">
            <a:avLst/>
          </a:prstGeom>
          <a:noFill/>
          <a:ln cap="flat" cmpd="sng" w="47625">
            <a:solidFill>
              <a:schemeClr val="lt1"/>
            </a:solidFill>
            <a:prstDash val="solid"/>
            <a:miter lim="800000"/>
            <a:headEnd len="sm" w="sm" type="none"/>
            <a:tailEnd len="sm" w="sm" type="none"/>
          </a:ln>
        </p:spPr>
      </p:cxnSp>
      <p:sp>
        <p:nvSpPr>
          <p:cNvPr id="75" name="Google Shape;75;p14"/>
          <p:cNvSpPr/>
          <p:nvPr/>
        </p:nvSpPr>
        <p:spPr>
          <a:xfrm flipH="1" rot="10800000">
            <a:off x="-9535" y="110766"/>
            <a:ext cx="9148800" cy="55500"/>
          </a:xfrm>
          <a:prstGeom prst="rect">
            <a:avLst/>
          </a:prstGeom>
          <a:solidFill>
            <a:srgbClr val="1560B2"/>
          </a:solidFill>
          <a:ln>
            <a:noFill/>
          </a:ln>
        </p:spPr>
        <p:txBody>
          <a:bodyPr anchorCtr="0" anchor="ctr" bIns="31450" lIns="62925" spcFirstLastPara="1" rIns="62925" wrap="square" tIns="31450">
            <a:noAutofit/>
          </a:bodyPr>
          <a:lstStyle/>
          <a:p>
            <a:pPr indent="0" lvl="0" marL="0" marR="0" rtl="0" algn="ctr">
              <a:lnSpc>
                <a:spcPct val="100000"/>
              </a:lnSpc>
              <a:spcBef>
                <a:spcPts val="0"/>
              </a:spcBef>
              <a:spcAft>
                <a:spcPts val="0"/>
              </a:spcAft>
              <a:buClr>
                <a:schemeClr val="lt1"/>
              </a:buClr>
              <a:buSzPts val="1700"/>
              <a:buFont typeface="Roboto"/>
              <a:buNone/>
            </a:pPr>
            <a:r>
              <a:t/>
            </a:r>
            <a:endParaRPr b="0" i="0" sz="1700" u="none" cap="none" strike="noStrike">
              <a:solidFill>
                <a:srgbClr val="FFFFFF"/>
              </a:solidFill>
              <a:latin typeface="Calibri"/>
              <a:ea typeface="Calibri"/>
              <a:cs typeface="Calibri"/>
              <a:sym typeface="Calibri"/>
            </a:endParaRPr>
          </a:p>
        </p:txBody>
      </p:sp>
      <p:sp>
        <p:nvSpPr>
          <p:cNvPr id="76" name="Google Shape;76;p14"/>
          <p:cNvSpPr/>
          <p:nvPr/>
        </p:nvSpPr>
        <p:spPr>
          <a:xfrm>
            <a:off x="-4767" y="-1788"/>
            <a:ext cx="9148800" cy="75900"/>
          </a:xfrm>
          <a:prstGeom prst="rect">
            <a:avLst/>
          </a:prstGeom>
          <a:solidFill>
            <a:srgbClr val="1560B2"/>
          </a:solidFill>
          <a:ln>
            <a:noFill/>
          </a:ln>
        </p:spPr>
        <p:txBody>
          <a:bodyPr anchorCtr="0" anchor="ctr" bIns="31450" lIns="62925" spcFirstLastPara="1" rIns="62925" wrap="square" tIns="31450">
            <a:noAutofit/>
          </a:bodyPr>
          <a:lstStyle/>
          <a:p>
            <a:pPr indent="0" lvl="0" marL="0" marR="0" rtl="0" algn="ctr">
              <a:lnSpc>
                <a:spcPct val="100000"/>
              </a:lnSpc>
              <a:spcBef>
                <a:spcPts val="0"/>
              </a:spcBef>
              <a:spcAft>
                <a:spcPts val="0"/>
              </a:spcAft>
              <a:buClr>
                <a:schemeClr val="lt1"/>
              </a:buClr>
              <a:buSzPts val="1700"/>
              <a:buFont typeface="Roboto"/>
              <a:buNone/>
            </a:pPr>
            <a:r>
              <a:t/>
            </a:r>
            <a:endParaRPr b="0" i="0" sz="1700" u="none" cap="none" strike="noStrike">
              <a:solidFill>
                <a:srgbClr val="FFFFFF"/>
              </a:solidFill>
              <a:latin typeface="Calibri"/>
              <a:ea typeface="Calibri"/>
              <a:cs typeface="Calibri"/>
              <a:sym typeface="Calibri"/>
            </a:endParaRPr>
          </a:p>
        </p:txBody>
      </p:sp>
      <p:sp>
        <p:nvSpPr>
          <p:cNvPr id="77" name="Google Shape;77;p14"/>
          <p:cNvSpPr/>
          <p:nvPr/>
        </p:nvSpPr>
        <p:spPr>
          <a:xfrm>
            <a:off x="-4767" y="-1788"/>
            <a:ext cx="2980800" cy="76800"/>
          </a:xfrm>
          <a:prstGeom prst="rect">
            <a:avLst/>
          </a:prstGeom>
          <a:solidFill>
            <a:srgbClr val="696989"/>
          </a:solidFill>
          <a:ln cap="flat" cmpd="sng" w="9525">
            <a:solidFill>
              <a:srgbClr val="696989"/>
            </a:solidFill>
            <a:prstDash val="solid"/>
            <a:miter lim="800000"/>
            <a:headEnd len="sm" w="sm" type="none"/>
            <a:tailEnd len="sm" w="sm" type="none"/>
          </a:ln>
        </p:spPr>
        <p:txBody>
          <a:bodyPr anchorCtr="0" anchor="ctr" bIns="31450" lIns="62925" spcFirstLastPara="1" rIns="62925" wrap="square" tIns="31450">
            <a:noAutofit/>
          </a:bodyPr>
          <a:lstStyle/>
          <a:p>
            <a:pPr indent="0" lvl="0" marL="0" marR="0" rtl="0" algn="ctr">
              <a:lnSpc>
                <a:spcPct val="100000"/>
              </a:lnSpc>
              <a:spcBef>
                <a:spcPts val="0"/>
              </a:spcBef>
              <a:spcAft>
                <a:spcPts val="0"/>
              </a:spcAft>
              <a:buClr>
                <a:schemeClr val="lt1"/>
              </a:buClr>
              <a:buSzPts val="1700"/>
              <a:buFont typeface="Roboto"/>
              <a:buNone/>
            </a:pPr>
            <a:r>
              <a:t/>
            </a:r>
            <a:endParaRPr b="0" i="0" sz="1700" u="none" cap="none" strike="noStrike">
              <a:solidFill>
                <a:srgbClr val="FFFFFF"/>
              </a:solidFill>
              <a:latin typeface="Calibri"/>
              <a:ea typeface="Calibri"/>
              <a:cs typeface="Calibri"/>
              <a:sym typeface="Calibri"/>
            </a:endParaRPr>
          </a:p>
        </p:txBody>
      </p:sp>
      <p:sp>
        <p:nvSpPr>
          <p:cNvPr id="78" name="Google Shape;78;p14"/>
          <p:cNvSpPr/>
          <p:nvPr/>
        </p:nvSpPr>
        <p:spPr>
          <a:xfrm>
            <a:off x="3778218" y="-1788"/>
            <a:ext cx="547200" cy="75900"/>
          </a:xfrm>
          <a:prstGeom prst="rect">
            <a:avLst/>
          </a:prstGeom>
          <a:solidFill>
            <a:srgbClr val="362D9A"/>
          </a:solidFill>
          <a:ln>
            <a:noFill/>
          </a:ln>
        </p:spPr>
        <p:txBody>
          <a:bodyPr anchorCtr="0" anchor="ctr" bIns="31450" lIns="62925" spcFirstLastPara="1" rIns="62925" wrap="square" tIns="31450">
            <a:noAutofit/>
          </a:bodyPr>
          <a:lstStyle/>
          <a:p>
            <a:pPr indent="0" lvl="0" marL="0" marR="0" rtl="0" algn="ctr">
              <a:lnSpc>
                <a:spcPct val="100000"/>
              </a:lnSpc>
              <a:spcBef>
                <a:spcPts val="0"/>
              </a:spcBef>
              <a:spcAft>
                <a:spcPts val="0"/>
              </a:spcAft>
              <a:buClr>
                <a:schemeClr val="lt1"/>
              </a:buClr>
              <a:buSzPts val="1700"/>
              <a:buFont typeface="Roboto"/>
              <a:buNone/>
            </a:pPr>
            <a:r>
              <a:t/>
            </a:r>
            <a:endParaRPr b="0" i="0" sz="1700" u="none" cap="none" strike="noStrike">
              <a:solidFill>
                <a:srgbClr val="FFFFFF"/>
              </a:solidFill>
              <a:latin typeface="Calibri"/>
              <a:ea typeface="Calibri"/>
              <a:cs typeface="Calibri"/>
              <a:sym typeface="Calibri"/>
            </a:endParaRPr>
          </a:p>
        </p:txBody>
      </p:sp>
      <p:sp>
        <p:nvSpPr>
          <p:cNvPr id="79" name="Google Shape;79;p14"/>
          <p:cNvSpPr/>
          <p:nvPr/>
        </p:nvSpPr>
        <p:spPr>
          <a:xfrm>
            <a:off x="4189411" y="-1788"/>
            <a:ext cx="2368200" cy="75900"/>
          </a:xfrm>
          <a:prstGeom prst="rect">
            <a:avLst/>
          </a:prstGeom>
          <a:solidFill>
            <a:srgbClr val="91BFE2"/>
          </a:solidFill>
          <a:ln>
            <a:noFill/>
          </a:ln>
        </p:spPr>
        <p:txBody>
          <a:bodyPr anchorCtr="0" anchor="ctr" bIns="31450" lIns="62925" spcFirstLastPara="1" rIns="62925" wrap="square" tIns="31450">
            <a:noAutofit/>
          </a:bodyPr>
          <a:lstStyle/>
          <a:p>
            <a:pPr indent="0" lvl="0" marL="0" marR="0" rtl="0" algn="ctr">
              <a:lnSpc>
                <a:spcPct val="100000"/>
              </a:lnSpc>
              <a:spcBef>
                <a:spcPts val="0"/>
              </a:spcBef>
              <a:spcAft>
                <a:spcPts val="0"/>
              </a:spcAft>
              <a:buClr>
                <a:schemeClr val="lt1"/>
              </a:buClr>
              <a:buSzPts val="1700"/>
              <a:buFont typeface="Roboto"/>
              <a:buNone/>
            </a:pPr>
            <a:r>
              <a:t/>
            </a:r>
            <a:endParaRPr b="0" i="0" sz="1700" u="none" cap="none" strike="noStrike">
              <a:solidFill>
                <a:srgbClr val="FFFFFF"/>
              </a:solidFill>
              <a:latin typeface="Calibri"/>
              <a:ea typeface="Calibri"/>
              <a:cs typeface="Calibri"/>
              <a:sym typeface="Calibri"/>
            </a:endParaRPr>
          </a:p>
        </p:txBody>
      </p:sp>
      <p:pic>
        <p:nvPicPr>
          <p:cNvPr id="80" name="Google Shape;80;p14"/>
          <p:cNvPicPr preferRelativeResize="0"/>
          <p:nvPr/>
        </p:nvPicPr>
        <p:blipFill rotWithShape="1">
          <a:blip r:embed="rId2">
            <a:alphaModFix/>
          </a:blip>
          <a:srcRect b="0" l="-1118" r="0" t="0"/>
          <a:stretch/>
        </p:blipFill>
        <p:spPr>
          <a:xfrm>
            <a:off x="8451527" y="4633977"/>
            <a:ext cx="434435" cy="429966"/>
          </a:xfrm>
          <a:prstGeom prst="rect">
            <a:avLst/>
          </a:prstGeom>
          <a:noFill/>
          <a:ln>
            <a:noFill/>
          </a:ln>
        </p:spPr>
      </p:pic>
      <p:sp>
        <p:nvSpPr>
          <p:cNvPr id="81" name="Google Shape;81;p14"/>
          <p:cNvSpPr txBox="1"/>
          <p:nvPr>
            <p:ph type="title"/>
          </p:nvPr>
        </p:nvSpPr>
        <p:spPr>
          <a:xfrm>
            <a:off x="92593" y="211096"/>
            <a:ext cx="7887900" cy="425700"/>
          </a:xfrm>
          <a:prstGeom prst="rect">
            <a:avLst/>
          </a:prstGeom>
          <a:noFill/>
          <a:ln>
            <a:noFill/>
          </a:ln>
        </p:spPr>
        <p:txBody>
          <a:bodyPr anchorCtr="0" anchor="t" bIns="15725" lIns="31450" spcFirstLastPara="1" rIns="31450" wrap="square" tIns="15725">
            <a:noAutofit/>
          </a:bodyPr>
          <a:lstStyle>
            <a:lvl1pPr lvl="0" marR="0" rtl="0" algn="l">
              <a:lnSpc>
                <a:spcPct val="90000"/>
              </a:lnSpc>
              <a:spcBef>
                <a:spcPts val="0"/>
              </a:spcBef>
              <a:spcAft>
                <a:spcPts val="0"/>
              </a:spcAft>
              <a:buClr>
                <a:srgbClr val="0070C0"/>
              </a:buClr>
              <a:buSzPts val="3300"/>
              <a:buFont typeface="Arial Narrow"/>
              <a:buNone/>
              <a:defRPr b="0" i="0" sz="3300" u="none" cap="none" strike="noStrike">
                <a:solidFill>
                  <a:srgbClr val="0070C0"/>
                </a:solidFill>
                <a:latin typeface="Arial Narrow"/>
                <a:ea typeface="Arial Narrow"/>
                <a:cs typeface="Arial Narrow"/>
                <a:sym typeface="Arial Narrow"/>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82" name="Google Shape;82;p14"/>
          <p:cNvSpPr txBox="1"/>
          <p:nvPr>
            <p:ph idx="1" type="body"/>
          </p:nvPr>
        </p:nvSpPr>
        <p:spPr>
          <a:xfrm>
            <a:off x="92592" y="862447"/>
            <a:ext cx="8574000" cy="2179800"/>
          </a:xfrm>
          <a:prstGeom prst="rect">
            <a:avLst/>
          </a:prstGeom>
          <a:noFill/>
          <a:ln>
            <a:noFill/>
          </a:ln>
        </p:spPr>
        <p:txBody>
          <a:bodyPr anchorCtr="0" anchor="t" bIns="20950" lIns="41900" spcFirstLastPara="1" rIns="41900" wrap="square" tIns="20950">
            <a:noAutofit/>
          </a:bodyPr>
          <a:lstStyle>
            <a:lvl1pPr indent="-393700" lvl="0" marL="45720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Roboto Condensed"/>
                <a:ea typeface="Roboto Condensed"/>
                <a:cs typeface="Roboto Condensed"/>
                <a:sym typeface="Roboto Condensed"/>
              </a:defRPr>
            </a:lvl1pPr>
            <a:lvl2pPr indent="-393700" lvl="1" marL="914400" marR="0" rtl="0" algn="l">
              <a:lnSpc>
                <a:spcPct val="90000"/>
              </a:lnSpc>
              <a:spcBef>
                <a:spcPts val="500"/>
              </a:spcBef>
              <a:spcAft>
                <a:spcPts val="0"/>
              </a:spcAft>
              <a:buClr>
                <a:schemeClr val="dk1"/>
              </a:buClr>
              <a:buSzPts val="2600"/>
              <a:buFont typeface="Arial"/>
              <a:buChar char="•"/>
              <a:defRPr b="0" i="0" sz="2600" u="none" cap="none" strike="noStrike">
                <a:solidFill>
                  <a:schemeClr val="dk1"/>
                </a:solidFill>
                <a:latin typeface="Roboto Condensed"/>
                <a:ea typeface="Roboto Condensed"/>
                <a:cs typeface="Roboto Condensed"/>
                <a:sym typeface="Roboto Condensed"/>
              </a:defRPr>
            </a:lvl2pPr>
            <a:lvl3pPr indent="-393700" lvl="2" marL="1371600" marR="0" rtl="0" algn="l">
              <a:lnSpc>
                <a:spcPct val="90000"/>
              </a:lnSpc>
              <a:spcBef>
                <a:spcPts val="500"/>
              </a:spcBef>
              <a:spcAft>
                <a:spcPts val="0"/>
              </a:spcAft>
              <a:buClr>
                <a:schemeClr val="dk1"/>
              </a:buClr>
              <a:buSzPts val="2600"/>
              <a:buFont typeface="Arial"/>
              <a:buChar char="•"/>
              <a:defRPr b="0" i="0" sz="2600" u="none" cap="none" strike="noStrike">
                <a:solidFill>
                  <a:schemeClr val="dk1"/>
                </a:solidFill>
                <a:latin typeface="Roboto Condensed"/>
                <a:ea typeface="Roboto Condensed"/>
                <a:cs typeface="Roboto Condensed"/>
                <a:sym typeface="Roboto Condensed"/>
              </a:defRPr>
            </a:lvl3pPr>
            <a:lvl4pPr indent="-393700" lvl="3" marL="1828800" marR="0" rtl="0" algn="l">
              <a:lnSpc>
                <a:spcPct val="90000"/>
              </a:lnSpc>
              <a:spcBef>
                <a:spcPts val="500"/>
              </a:spcBef>
              <a:spcAft>
                <a:spcPts val="0"/>
              </a:spcAft>
              <a:buClr>
                <a:schemeClr val="dk1"/>
              </a:buClr>
              <a:buSzPts val="2600"/>
              <a:buFont typeface="Arial"/>
              <a:buChar char="•"/>
              <a:defRPr b="0" i="0" sz="2600" u="none" cap="none" strike="noStrike">
                <a:solidFill>
                  <a:schemeClr val="dk1"/>
                </a:solidFill>
                <a:latin typeface="Roboto Condensed"/>
                <a:ea typeface="Roboto Condensed"/>
                <a:cs typeface="Roboto Condensed"/>
                <a:sym typeface="Roboto Condensed"/>
              </a:defRPr>
            </a:lvl4pPr>
            <a:lvl5pPr indent="-393700" lvl="4" marL="2286000" marR="0" rtl="0" algn="l">
              <a:lnSpc>
                <a:spcPct val="90000"/>
              </a:lnSpc>
              <a:spcBef>
                <a:spcPts val="500"/>
              </a:spcBef>
              <a:spcAft>
                <a:spcPts val="0"/>
              </a:spcAft>
              <a:buClr>
                <a:schemeClr val="dk1"/>
              </a:buClr>
              <a:buSzPts val="2600"/>
              <a:buFont typeface="Arial"/>
              <a:buChar char="•"/>
              <a:defRPr b="0" i="0" sz="2600" u="none" cap="none" strike="noStrike">
                <a:solidFill>
                  <a:schemeClr val="dk1"/>
                </a:solidFill>
                <a:latin typeface="Roboto Condensed"/>
                <a:ea typeface="Roboto Condensed"/>
                <a:cs typeface="Roboto Condensed"/>
                <a:sym typeface="Roboto Condensed"/>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showMasterSp="0">
  <p:cSld name="3_Title and Content">
    <p:spTree>
      <p:nvGrpSpPr>
        <p:cNvPr id="83" name="Shape 83"/>
        <p:cNvGrpSpPr/>
        <p:nvPr/>
      </p:nvGrpSpPr>
      <p:grpSpPr>
        <a:xfrm>
          <a:off x="0" y="0"/>
          <a:ext cx="0" cy="0"/>
          <a:chOff x="0" y="0"/>
          <a:chExt cx="0" cy="0"/>
        </a:xfrm>
      </p:grpSpPr>
      <p:sp>
        <p:nvSpPr>
          <p:cNvPr id="84" name="Google Shape;84;p15"/>
          <p:cNvSpPr/>
          <p:nvPr/>
        </p:nvSpPr>
        <p:spPr>
          <a:xfrm>
            <a:off x="0" y="0"/>
            <a:ext cx="9144000" cy="988500"/>
          </a:xfrm>
          <a:prstGeom prst="rect">
            <a:avLst/>
          </a:prstGeom>
          <a:solidFill>
            <a:srgbClr val="DEEEF4"/>
          </a:solidFill>
          <a:ln>
            <a:noFill/>
          </a:ln>
        </p:spPr>
        <p:txBody>
          <a:bodyPr anchorCtr="0" anchor="ctr" bIns="41900" lIns="83800" spcFirstLastPara="1" rIns="83800" wrap="square" tIns="41900">
            <a:noAutofit/>
          </a:bodyPr>
          <a:lstStyle/>
          <a:p>
            <a:pPr indent="0" lvl="0" marL="0" marR="0" rtl="0" algn="ctr">
              <a:lnSpc>
                <a:spcPct val="100000"/>
              </a:lnSpc>
              <a:spcBef>
                <a:spcPts val="0"/>
              </a:spcBef>
              <a:spcAft>
                <a:spcPts val="0"/>
              </a:spcAft>
              <a:buClr>
                <a:schemeClr val="lt1"/>
              </a:buClr>
              <a:buSzPts val="1200"/>
              <a:buFont typeface="Roboto"/>
              <a:buNone/>
            </a:pPr>
            <a:r>
              <a:t/>
            </a:r>
            <a:endParaRPr b="0" i="0" sz="1200" u="none" cap="none" strike="noStrike">
              <a:solidFill>
                <a:srgbClr val="FFFFFF"/>
              </a:solidFill>
              <a:latin typeface="Calibri"/>
              <a:ea typeface="Calibri"/>
              <a:cs typeface="Calibri"/>
              <a:sym typeface="Calibri"/>
            </a:endParaRPr>
          </a:p>
        </p:txBody>
      </p:sp>
      <p:sp>
        <p:nvSpPr>
          <p:cNvPr id="85" name="Google Shape;85;p15"/>
          <p:cNvSpPr txBox="1"/>
          <p:nvPr>
            <p:ph type="title"/>
          </p:nvPr>
        </p:nvSpPr>
        <p:spPr>
          <a:xfrm>
            <a:off x="295835" y="2"/>
            <a:ext cx="8552400" cy="988500"/>
          </a:xfrm>
          <a:prstGeom prst="rect">
            <a:avLst/>
          </a:prstGeom>
          <a:noFill/>
          <a:ln>
            <a:noFill/>
          </a:ln>
        </p:spPr>
        <p:txBody>
          <a:bodyPr anchorCtr="0" anchor="b" bIns="27900" lIns="55825" spcFirstLastPara="1" rIns="55825" wrap="square" tIns="446550">
            <a:noAutofit/>
          </a:bodyPr>
          <a:lstStyle>
            <a:lvl1pPr lvl="0" marR="0" rtl="0" algn="l">
              <a:lnSpc>
                <a:spcPct val="90000"/>
              </a:lnSpc>
              <a:spcBef>
                <a:spcPts val="0"/>
              </a:spcBef>
              <a:spcAft>
                <a:spcPts val="0"/>
              </a:spcAft>
              <a:buClr>
                <a:srgbClr val="0070C0"/>
              </a:buClr>
              <a:buSzPts val="3300"/>
              <a:buFont typeface="Arial Narrow"/>
              <a:buNone/>
              <a:defRPr b="0" i="0" sz="3300" u="none" cap="none" strike="noStrike">
                <a:solidFill>
                  <a:srgbClr val="0070C0"/>
                </a:solidFill>
                <a:latin typeface="Arial Narrow"/>
                <a:ea typeface="Arial Narrow"/>
                <a:cs typeface="Arial Narrow"/>
                <a:sym typeface="Arial Narrow"/>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86" name="Google Shape;86;p15"/>
          <p:cNvSpPr txBox="1"/>
          <p:nvPr>
            <p:ph idx="1" type="body"/>
          </p:nvPr>
        </p:nvSpPr>
        <p:spPr>
          <a:xfrm>
            <a:off x="295835" y="1095935"/>
            <a:ext cx="8552400" cy="3261000"/>
          </a:xfrm>
          <a:prstGeom prst="rect">
            <a:avLst/>
          </a:prstGeom>
          <a:noFill/>
          <a:ln>
            <a:noFill/>
          </a:ln>
        </p:spPr>
        <p:txBody>
          <a:bodyPr anchorCtr="0" anchor="t" bIns="27900" lIns="55825" spcFirstLastPara="1" rIns="55825" wrap="square" tIns="27900">
            <a:noAutofit/>
          </a:bodyPr>
          <a:lstStyle>
            <a:lvl1pPr indent="-393700" lvl="0" marL="457200" marR="0" rtl="0" algn="l">
              <a:lnSpc>
                <a:spcPct val="90000"/>
              </a:lnSpc>
              <a:spcBef>
                <a:spcPts val="900"/>
              </a:spcBef>
              <a:spcAft>
                <a:spcPts val="0"/>
              </a:spcAft>
              <a:buClr>
                <a:srgbClr val="0070C0"/>
              </a:buClr>
              <a:buSzPts val="2600"/>
              <a:buFont typeface="Arial"/>
              <a:buChar char="•"/>
              <a:defRPr b="0" i="0" sz="2600" u="none" cap="none" strike="noStrike">
                <a:solidFill>
                  <a:schemeClr val="dk1"/>
                </a:solidFill>
                <a:latin typeface="Roboto"/>
                <a:ea typeface="Roboto"/>
                <a:cs typeface="Roboto"/>
                <a:sym typeface="Roboto"/>
              </a:defRPr>
            </a:lvl1pPr>
            <a:lvl2pPr indent="-393700" lvl="1" marL="914400" marR="0" rtl="0" algn="l">
              <a:lnSpc>
                <a:spcPct val="90000"/>
              </a:lnSpc>
              <a:spcBef>
                <a:spcPts val="500"/>
              </a:spcBef>
              <a:spcAft>
                <a:spcPts val="0"/>
              </a:spcAft>
              <a:buClr>
                <a:srgbClr val="D02800"/>
              </a:buClr>
              <a:buSzPts val="2600"/>
              <a:buFont typeface="Arial"/>
              <a:buChar char="•"/>
              <a:defRPr b="0" i="0" sz="2600" u="none" cap="none" strike="noStrike">
                <a:solidFill>
                  <a:schemeClr val="dk1"/>
                </a:solidFill>
                <a:latin typeface="Roboto"/>
                <a:ea typeface="Roboto"/>
                <a:cs typeface="Roboto"/>
                <a:sym typeface="Roboto"/>
              </a:defRPr>
            </a:lvl2pPr>
            <a:lvl3pPr indent="-393700" lvl="2" marL="1371600" marR="0" rtl="0" algn="l">
              <a:lnSpc>
                <a:spcPct val="90000"/>
              </a:lnSpc>
              <a:spcBef>
                <a:spcPts val="500"/>
              </a:spcBef>
              <a:spcAft>
                <a:spcPts val="0"/>
              </a:spcAft>
              <a:buClr>
                <a:srgbClr val="959200"/>
              </a:buClr>
              <a:buSzPts val="2600"/>
              <a:buFont typeface="Arial"/>
              <a:buChar char="•"/>
              <a:defRPr b="0" i="0" sz="2600" u="none" cap="none" strike="noStrike">
                <a:solidFill>
                  <a:schemeClr val="dk1"/>
                </a:solidFill>
                <a:latin typeface="Roboto"/>
                <a:ea typeface="Roboto"/>
                <a:cs typeface="Roboto"/>
                <a:sym typeface="Roboto"/>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9pPr>
          </a:lstStyle>
          <a:p/>
        </p:txBody>
      </p:sp>
      <p:sp>
        <p:nvSpPr>
          <p:cNvPr id="87" name="Google Shape;87;p15"/>
          <p:cNvSpPr txBox="1"/>
          <p:nvPr>
            <p:ph idx="12" type="sldNum"/>
          </p:nvPr>
        </p:nvSpPr>
        <p:spPr>
          <a:xfrm>
            <a:off x="8640618" y="4816785"/>
            <a:ext cx="457200" cy="326700"/>
          </a:xfrm>
          <a:prstGeom prst="rect">
            <a:avLst/>
          </a:prstGeom>
          <a:noFill/>
          <a:ln>
            <a:noFill/>
          </a:ln>
        </p:spPr>
        <p:txBody>
          <a:bodyPr anchorCtr="0" anchor="t" bIns="20950" lIns="41900" spcFirstLastPara="1" rIns="41900" wrap="square" tIns="20950">
            <a:noAutofit/>
          </a:bodyPr>
          <a:lstStyle>
            <a:lvl1pPr indent="0" lvl="0" marL="0" marR="0" rtl="0" algn="r">
              <a:spcBef>
                <a:spcPts val="0"/>
              </a:spcBef>
              <a:buNone/>
              <a:defRPr sz="800">
                <a:solidFill>
                  <a:srgbClr val="6F6366"/>
                </a:solidFill>
                <a:latin typeface="Century Gothic"/>
                <a:ea typeface="Century Gothic"/>
                <a:cs typeface="Century Gothic"/>
                <a:sym typeface="Century Gothic"/>
              </a:defRPr>
            </a:lvl1pPr>
            <a:lvl2pPr indent="0" lvl="1" marL="0" marR="0" rtl="0" algn="r">
              <a:spcBef>
                <a:spcPts val="0"/>
              </a:spcBef>
              <a:buNone/>
              <a:defRPr sz="800">
                <a:solidFill>
                  <a:srgbClr val="6F6366"/>
                </a:solidFill>
                <a:latin typeface="Century Gothic"/>
                <a:ea typeface="Century Gothic"/>
                <a:cs typeface="Century Gothic"/>
                <a:sym typeface="Century Gothic"/>
              </a:defRPr>
            </a:lvl2pPr>
            <a:lvl3pPr indent="0" lvl="2" marL="0" marR="0" rtl="0" algn="r">
              <a:spcBef>
                <a:spcPts val="0"/>
              </a:spcBef>
              <a:buNone/>
              <a:defRPr sz="800">
                <a:solidFill>
                  <a:srgbClr val="6F6366"/>
                </a:solidFill>
                <a:latin typeface="Century Gothic"/>
                <a:ea typeface="Century Gothic"/>
                <a:cs typeface="Century Gothic"/>
                <a:sym typeface="Century Gothic"/>
              </a:defRPr>
            </a:lvl3pPr>
            <a:lvl4pPr indent="0" lvl="3" marL="0" marR="0" rtl="0" algn="r">
              <a:spcBef>
                <a:spcPts val="0"/>
              </a:spcBef>
              <a:buNone/>
              <a:defRPr sz="800">
                <a:solidFill>
                  <a:srgbClr val="6F6366"/>
                </a:solidFill>
                <a:latin typeface="Century Gothic"/>
                <a:ea typeface="Century Gothic"/>
                <a:cs typeface="Century Gothic"/>
                <a:sym typeface="Century Gothic"/>
              </a:defRPr>
            </a:lvl4pPr>
            <a:lvl5pPr indent="0" lvl="4" marL="0" marR="0" rtl="0" algn="r">
              <a:spcBef>
                <a:spcPts val="0"/>
              </a:spcBef>
              <a:buNone/>
              <a:defRPr sz="800">
                <a:solidFill>
                  <a:srgbClr val="6F6366"/>
                </a:solidFill>
                <a:latin typeface="Century Gothic"/>
                <a:ea typeface="Century Gothic"/>
                <a:cs typeface="Century Gothic"/>
                <a:sym typeface="Century Gothic"/>
              </a:defRPr>
            </a:lvl5pPr>
            <a:lvl6pPr indent="0" lvl="5" marL="0" marR="0" rtl="0" algn="r">
              <a:spcBef>
                <a:spcPts val="0"/>
              </a:spcBef>
              <a:buNone/>
              <a:defRPr sz="800">
                <a:solidFill>
                  <a:srgbClr val="6F6366"/>
                </a:solidFill>
                <a:latin typeface="Century Gothic"/>
                <a:ea typeface="Century Gothic"/>
                <a:cs typeface="Century Gothic"/>
                <a:sym typeface="Century Gothic"/>
              </a:defRPr>
            </a:lvl6pPr>
            <a:lvl7pPr indent="0" lvl="6" marL="0" marR="0" rtl="0" algn="r">
              <a:spcBef>
                <a:spcPts val="0"/>
              </a:spcBef>
              <a:buNone/>
              <a:defRPr sz="800">
                <a:solidFill>
                  <a:srgbClr val="6F6366"/>
                </a:solidFill>
                <a:latin typeface="Century Gothic"/>
                <a:ea typeface="Century Gothic"/>
                <a:cs typeface="Century Gothic"/>
                <a:sym typeface="Century Gothic"/>
              </a:defRPr>
            </a:lvl7pPr>
            <a:lvl8pPr indent="0" lvl="7" marL="0" marR="0" rtl="0" algn="r">
              <a:spcBef>
                <a:spcPts val="0"/>
              </a:spcBef>
              <a:buNone/>
              <a:defRPr sz="800">
                <a:solidFill>
                  <a:srgbClr val="6F6366"/>
                </a:solidFill>
                <a:latin typeface="Century Gothic"/>
                <a:ea typeface="Century Gothic"/>
                <a:cs typeface="Century Gothic"/>
                <a:sym typeface="Century Gothic"/>
              </a:defRPr>
            </a:lvl8pPr>
            <a:lvl9pPr indent="0" lvl="8" marL="0" marR="0" rtl="0" algn="r">
              <a:spcBef>
                <a:spcPts val="0"/>
              </a:spcBef>
              <a:buNone/>
              <a:defRPr sz="800">
                <a:solidFill>
                  <a:srgbClr val="6F6366"/>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88" name="Google Shape;88;p15"/>
          <p:cNvSpPr txBox="1"/>
          <p:nvPr>
            <p:ph idx="11" type="ftr"/>
          </p:nvPr>
        </p:nvSpPr>
        <p:spPr>
          <a:xfrm>
            <a:off x="935543" y="4816784"/>
            <a:ext cx="7551000" cy="326700"/>
          </a:xfrm>
          <a:prstGeom prst="rect">
            <a:avLst/>
          </a:prstGeom>
          <a:noFill/>
          <a:ln>
            <a:noFill/>
          </a:ln>
        </p:spPr>
        <p:txBody>
          <a:bodyPr anchorCtr="0" anchor="t" bIns="20950" lIns="41900" spcFirstLastPara="1" rIns="41900" wrap="square" tIns="20950">
            <a:noAutofit/>
          </a:bodyPr>
          <a:lstStyle>
            <a:lvl1pPr lvl="0" marR="0" rtl="0" algn="l">
              <a:spcBef>
                <a:spcPts val="0"/>
              </a:spcBef>
              <a:spcAft>
                <a:spcPts val="0"/>
              </a:spcAft>
              <a:buSzPts val="600"/>
              <a:buNone/>
              <a:defRPr sz="1200">
                <a:solidFill>
                  <a:schemeClr val="dk1"/>
                </a:solidFill>
                <a:latin typeface="Roboto"/>
                <a:ea typeface="Roboto"/>
                <a:cs typeface="Roboto"/>
                <a:sym typeface="Roboto"/>
              </a:defRPr>
            </a:lvl1pPr>
            <a:lvl2pPr lvl="1" marR="0" rtl="0" algn="l">
              <a:spcBef>
                <a:spcPts val="0"/>
              </a:spcBef>
              <a:spcAft>
                <a:spcPts val="0"/>
              </a:spcAft>
              <a:buSzPts val="600"/>
              <a:buNone/>
              <a:defRPr b="0" i="0" sz="1200" u="none" cap="none" strike="noStrike">
                <a:solidFill>
                  <a:schemeClr val="dk1"/>
                </a:solidFill>
                <a:latin typeface="Roboto"/>
                <a:ea typeface="Roboto"/>
                <a:cs typeface="Roboto"/>
                <a:sym typeface="Roboto"/>
              </a:defRPr>
            </a:lvl2pPr>
            <a:lvl3pPr lvl="2" marR="0" rtl="0" algn="l">
              <a:spcBef>
                <a:spcPts val="0"/>
              </a:spcBef>
              <a:spcAft>
                <a:spcPts val="0"/>
              </a:spcAft>
              <a:buSzPts val="600"/>
              <a:buNone/>
              <a:defRPr b="0" i="0" sz="1200" u="none" cap="none" strike="noStrike">
                <a:solidFill>
                  <a:schemeClr val="dk1"/>
                </a:solidFill>
                <a:latin typeface="Roboto"/>
                <a:ea typeface="Roboto"/>
                <a:cs typeface="Roboto"/>
                <a:sym typeface="Roboto"/>
              </a:defRPr>
            </a:lvl3pPr>
            <a:lvl4pPr lvl="3" marR="0" rtl="0" algn="l">
              <a:spcBef>
                <a:spcPts val="0"/>
              </a:spcBef>
              <a:spcAft>
                <a:spcPts val="0"/>
              </a:spcAft>
              <a:buSzPts val="600"/>
              <a:buNone/>
              <a:defRPr b="0" i="0" sz="1200" u="none" cap="none" strike="noStrike">
                <a:solidFill>
                  <a:schemeClr val="dk1"/>
                </a:solidFill>
                <a:latin typeface="Roboto"/>
                <a:ea typeface="Roboto"/>
                <a:cs typeface="Roboto"/>
                <a:sym typeface="Roboto"/>
              </a:defRPr>
            </a:lvl4pPr>
            <a:lvl5pPr lvl="4" marR="0" rtl="0" algn="l">
              <a:spcBef>
                <a:spcPts val="0"/>
              </a:spcBef>
              <a:spcAft>
                <a:spcPts val="0"/>
              </a:spcAft>
              <a:buSzPts val="600"/>
              <a:buNone/>
              <a:defRPr b="0" i="0" sz="1200" u="none" cap="none" strike="noStrike">
                <a:solidFill>
                  <a:schemeClr val="dk1"/>
                </a:solidFill>
                <a:latin typeface="Roboto"/>
                <a:ea typeface="Roboto"/>
                <a:cs typeface="Roboto"/>
                <a:sym typeface="Roboto"/>
              </a:defRPr>
            </a:lvl5pPr>
            <a:lvl6pPr lvl="5" marR="0" rtl="0" algn="l">
              <a:spcBef>
                <a:spcPts val="0"/>
              </a:spcBef>
              <a:spcAft>
                <a:spcPts val="0"/>
              </a:spcAft>
              <a:buSzPts val="600"/>
              <a:buNone/>
              <a:defRPr b="0" i="0" sz="1200" u="none" cap="none" strike="noStrike">
                <a:solidFill>
                  <a:schemeClr val="dk1"/>
                </a:solidFill>
                <a:latin typeface="Roboto"/>
                <a:ea typeface="Roboto"/>
                <a:cs typeface="Roboto"/>
                <a:sym typeface="Roboto"/>
              </a:defRPr>
            </a:lvl6pPr>
            <a:lvl7pPr lvl="6" marR="0" rtl="0" algn="l">
              <a:spcBef>
                <a:spcPts val="0"/>
              </a:spcBef>
              <a:spcAft>
                <a:spcPts val="0"/>
              </a:spcAft>
              <a:buSzPts val="600"/>
              <a:buNone/>
              <a:defRPr b="0" i="0" sz="1200" u="none" cap="none" strike="noStrike">
                <a:solidFill>
                  <a:schemeClr val="dk1"/>
                </a:solidFill>
                <a:latin typeface="Roboto"/>
                <a:ea typeface="Roboto"/>
                <a:cs typeface="Roboto"/>
                <a:sym typeface="Roboto"/>
              </a:defRPr>
            </a:lvl7pPr>
            <a:lvl8pPr lvl="7" marR="0" rtl="0" algn="l">
              <a:spcBef>
                <a:spcPts val="0"/>
              </a:spcBef>
              <a:spcAft>
                <a:spcPts val="0"/>
              </a:spcAft>
              <a:buSzPts val="600"/>
              <a:buNone/>
              <a:defRPr b="0" i="0" sz="1200" u="none" cap="none" strike="noStrike">
                <a:solidFill>
                  <a:schemeClr val="dk1"/>
                </a:solidFill>
                <a:latin typeface="Roboto"/>
                <a:ea typeface="Roboto"/>
                <a:cs typeface="Roboto"/>
                <a:sym typeface="Roboto"/>
              </a:defRPr>
            </a:lvl8pPr>
            <a:lvl9pPr lvl="8" marR="0" rtl="0" algn="l">
              <a:spcBef>
                <a:spcPts val="0"/>
              </a:spcBef>
              <a:spcAft>
                <a:spcPts val="0"/>
              </a:spcAft>
              <a:buSzPts val="600"/>
              <a:buNone/>
              <a:defRPr b="0" i="0" sz="1200" u="none" cap="none" strike="noStrike">
                <a:solidFill>
                  <a:schemeClr val="dk1"/>
                </a:solidFill>
                <a:latin typeface="Roboto"/>
                <a:ea typeface="Roboto"/>
                <a:cs typeface="Roboto"/>
                <a:sym typeface="Roboto"/>
              </a:defRPr>
            </a:lvl9pPr>
          </a:lstStyle>
          <a:p/>
        </p:txBody>
      </p:sp>
      <p:cxnSp>
        <p:nvCxnSpPr>
          <p:cNvPr id="89" name="Google Shape;89;p15"/>
          <p:cNvCxnSpPr/>
          <p:nvPr/>
        </p:nvCxnSpPr>
        <p:spPr>
          <a:xfrm>
            <a:off x="0" y="4471138"/>
            <a:ext cx="9144000" cy="6600"/>
          </a:xfrm>
          <a:prstGeom prst="straightConnector1">
            <a:avLst/>
          </a:prstGeom>
          <a:noFill/>
          <a:ln cap="flat" cmpd="sng" w="28575">
            <a:solidFill>
              <a:srgbClr val="9191AA"/>
            </a:solidFill>
            <a:prstDash val="solid"/>
            <a:miter lim="800000"/>
            <a:headEnd len="sm" w="sm" type="none"/>
            <a:tailEnd len="sm" w="sm" type="none"/>
          </a:ln>
        </p:spPr>
      </p:cxnSp>
      <p:pic>
        <p:nvPicPr>
          <p:cNvPr descr="casel_clear.tif" id="90" name="Google Shape;90;p15"/>
          <p:cNvPicPr preferRelativeResize="0"/>
          <p:nvPr/>
        </p:nvPicPr>
        <p:blipFill rotWithShape="1">
          <a:blip r:embed="rId2">
            <a:alphaModFix/>
          </a:blip>
          <a:srcRect b="0" l="0" r="0" t="0"/>
          <a:stretch/>
        </p:blipFill>
        <p:spPr>
          <a:xfrm>
            <a:off x="155015" y="4575924"/>
            <a:ext cx="476250" cy="476250"/>
          </a:xfrm>
          <a:prstGeom prst="rect">
            <a:avLst/>
          </a:prstGeom>
          <a:noFill/>
          <a:ln>
            <a:noFill/>
          </a:ln>
        </p:spPr>
      </p:pic>
      <p:sp>
        <p:nvSpPr>
          <p:cNvPr id="91" name="Google Shape;91;p15"/>
          <p:cNvSpPr txBox="1"/>
          <p:nvPr/>
        </p:nvSpPr>
        <p:spPr>
          <a:xfrm>
            <a:off x="3071953" y="4644715"/>
            <a:ext cx="5414400" cy="207900"/>
          </a:xfrm>
          <a:prstGeom prst="rect">
            <a:avLst/>
          </a:prstGeom>
          <a:noFill/>
          <a:ln>
            <a:noFill/>
          </a:ln>
        </p:spPr>
        <p:txBody>
          <a:bodyPr anchorCtr="0" anchor="t" bIns="41900" lIns="83800" spcFirstLastPara="1" rIns="83800" wrap="square" tIns="41900">
            <a:noAutofit/>
          </a:bodyPr>
          <a:lstStyle/>
          <a:p>
            <a:pPr indent="0" lvl="0" marL="0" marR="0" rtl="0" algn="r">
              <a:lnSpc>
                <a:spcPct val="100000"/>
              </a:lnSpc>
              <a:spcBef>
                <a:spcPts val="0"/>
              </a:spcBef>
              <a:spcAft>
                <a:spcPts val="0"/>
              </a:spcAft>
              <a:buClr>
                <a:srgbClr val="6F6366"/>
              </a:buClr>
              <a:buSzPts val="1100"/>
              <a:buFont typeface="Calibri"/>
              <a:buNone/>
            </a:pPr>
            <a:r>
              <a:rPr b="0" i="0" lang="en-US" sz="1100" u="none" cap="none" strike="noStrike">
                <a:solidFill>
                  <a:srgbClr val="6F6366"/>
                </a:solidFill>
                <a:latin typeface="Calibri"/>
                <a:ea typeface="Calibri"/>
                <a:cs typeface="Calibri"/>
                <a:sym typeface="Calibri"/>
              </a:rPr>
              <a:t>COLLABORATIVE FOR ACADEMIC, SOCIAL, AND EMOTIONAL LEARNING</a:t>
            </a:r>
            <a:endParaRPr sz="600"/>
          </a:p>
        </p:txBody>
      </p:sp>
      <p:cxnSp>
        <p:nvCxnSpPr>
          <p:cNvPr id="92" name="Google Shape;92;p15"/>
          <p:cNvCxnSpPr/>
          <p:nvPr/>
        </p:nvCxnSpPr>
        <p:spPr>
          <a:xfrm rot="10800000">
            <a:off x="935442" y="4816784"/>
            <a:ext cx="7455900" cy="0"/>
          </a:xfrm>
          <a:prstGeom prst="straightConnector1">
            <a:avLst/>
          </a:prstGeom>
          <a:noFill/>
          <a:ln cap="flat" cmpd="sng" w="9525">
            <a:solidFill>
              <a:srgbClr val="3535AB"/>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93" name="Shape 93"/>
        <p:cNvGrpSpPr/>
        <p:nvPr/>
      </p:nvGrpSpPr>
      <p:grpSpPr>
        <a:xfrm>
          <a:off x="0" y="0"/>
          <a:ext cx="0" cy="0"/>
          <a:chOff x="0" y="0"/>
          <a:chExt cx="0" cy="0"/>
        </a:xfrm>
      </p:grpSpPr>
      <p:cxnSp>
        <p:nvCxnSpPr>
          <p:cNvPr id="94" name="Google Shape;94;p16"/>
          <p:cNvCxnSpPr/>
          <p:nvPr/>
        </p:nvCxnSpPr>
        <p:spPr>
          <a:xfrm>
            <a:off x="4875926" y="4470"/>
            <a:ext cx="0" cy="801000"/>
          </a:xfrm>
          <a:prstGeom prst="straightConnector1">
            <a:avLst/>
          </a:prstGeom>
          <a:noFill/>
          <a:ln cap="flat" cmpd="sng" w="47625">
            <a:solidFill>
              <a:schemeClr val="lt1"/>
            </a:solidFill>
            <a:prstDash val="solid"/>
            <a:miter lim="800000"/>
            <a:headEnd len="sm" w="sm" type="none"/>
            <a:tailEnd len="sm" w="sm" type="none"/>
          </a:ln>
        </p:spPr>
      </p:cxnSp>
      <p:sp>
        <p:nvSpPr>
          <p:cNvPr id="95" name="Google Shape;95;p16"/>
          <p:cNvSpPr/>
          <p:nvPr/>
        </p:nvSpPr>
        <p:spPr>
          <a:xfrm flipH="1" rot="10800000">
            <a:off x="-9535" y="110766"/>
            <a:ext cx="9148800" cy="55500"/>
          </a:xfrm>
          <a:prstGeom prst="rect">
            <a:avLst/>
          </a:prstGeom>
          <a:solidFill>
            <a:srgbClr val="1560B2"/>
          </a:solidFill>
          <a:ln>
            <a:noFill/>
          </a:ln>
        </p:spPr>
        <p:txBody>
          <a:bodyPr anchorCtr="0" anchor="ctr" bIns="31450" lIns="62925" spcFirstLastPara="1" rIns="62925" wrap="square" tIns="31450">
            <a:noAutofit/>
          </a:bodyPr>
          <a:lstStyle/>
          <a:p>
            <a:pPr indent="0" lvl="0" marL="0" marR="0" rtl="0" algn="ctr">
              <a:spcBef>
                <a:spcPts val="0"/>
              </a:spcBef>
              <a:spcAft>
                <a:spcPts val="0"/>
              </a:spcAft>
              <a:buNone/>
            </a:pPr>
            <a:r>
              <a:t/>
            </a:r>
            <a:endParaRPr sz="2500">
              <a:solidFill>
                <a:schemeClr val="lt1"/>
              </a:solidFill>
              <a:latin typeface="Roboto"/>
              <a:ea typeface="Roboto"/>
              <a:cs typeface="Roboto"/>
              <a:sym typeface="Roboto"/>
            </a:endParaRPr>
          </a:p>
        </p:txBody>
      </p:sp>
      <p:sp>
        <p:nvSpPr>
          <p:cNvPr id="96" name="Google Shape;96;p16"/>
          <p:cNvSpPr/>
          <p:nvPr/>
        </p:nvSpPr>
        <p:spPr>
          <a:xfrm>
            <a:off x="-4767" y="-1788"/>
            <a:ext cx="9148800" cy="75900"/>
          </a:xfrm>
          <a:prstGeom prst="rect">
            <a:avLst/>
          </a:prstGeom>
          <a:solidFill>
            <a:srgbClr val="1560B2"/>
          </a:solidFill>
          <a:ln>
            <a:noFill/>
          </a:ln>
        </p:spPr>
        <p:txBody>
          <a:bodyPr anchorCtr="0" anchor="ctr" bIns="31450" lIns="62925" spcFirstLastPara="1" rIns="62925" wrap="square" tIns="31450">
            <a:noAutofit/>
          </a:bodyPr>
          <a:lstStyle/>
          <a:p>
            <a:pPr indent="0" lvl="0" marL="0" marR="0" rtl="0" algn="ctr">
              <a:spcBef>
                <a:spcPts val="0"/>
              </a:spcBef>
              <a:spcAft>
                <a:spcPts val="0"/>
              </a:spcAft>
              <a:buNone/>
            </a:pPr>
            <a:r>
              <a:t/>
            </a:r>
            <a:endParaRPr sz="2500">
              <a:solidFill>
                <a:schemeClr val="lt1"/>
              </a:solidFill>
              <a:latin typeface="Roboto"/>
              <a:ea typeface="Roboto"/>
              <a:cs typeface="Roboto"/>
              <a:sym typeface="Roboto"/>
            </a:endParaRPr>
          </a:p>
        </p:txBody>
      </p:sp>
      <p:sp>
        <p:nvSpPr>
          <p:cNvPr id="97" name="Google Shape;97;p16"/>
          <p:cNvSpPr/>
          <p:nvPr/>
        </p:nvSpPr>
        <p:spPr>
          <a:xfrm>
            <a:off x="-4767" y="-1788"/>
            <a:ext cx="2980800" cy="76800"/>
          </a:xfrm>
          <a:prstGeom prst="rect">
            <a:avLst/>
          </a:prstGeom>
          <a:solidFill>
            <a:srgbClr val="696989"/>
          </a:solidFill>
          <a:ln cap="flat" cmpd="sng" w="9525">
            <a:solidFill>
              <a:srgbClr val="696989"/>
            </a:solidFill>
            <a:prstDash val="solid"/>
            <a:miter lim="800000"/>
            <a:headEnd len="sm" w="sm" type="none"/>
            <a:tailEnd len="sm" w="sm" type="none"/>
          </a:ln>
        </p:spPr>
        <p:txBody>
          <a:bodyPr anchorCtr="0" anchor="ctr" bIns="31450" lIns="62925" spcFirstLastPara="1" rIns="62925" wrap="square" tIns="31450">
            <a:noAutofit/>
          </a:bodyPr>
          <a:lstStyle/>
          <a:p>
            <a:pPr indent="0" lvl="0" marL="0" marR="0" rtl="0" algn="ctr">
              <a:spcBef>
                <a:spcPts val="0"/>
              </a:spcBef>
              <a:spcAft>
                <a:spcPts val="0"/>
              </a:spcAft>
              <a:buNone/>
            </a:pPr>
            <a:r>
              <a:t/>
            </a:r>
            <a:endParaRPr sz="2500">
              <a:solidFill>
                <a:schemeClr val="lt1"/>
              </a:solidFill>
              <a:latin typeface="Roboto"/>
              <a:ea typeface="Roboto"/>
              <a:cs typeface="Roboto"/>
              <a:sym typeface="Roboto"/>
            </a:endParaRPr>
          </a:p>
        </p:txBody>
      </p:sp>
      <p:sp>
        <p:nvSpPr>
          <p:cNvPr id="98" name="Google Shape;98;p16"/>
          <p:cNvSpPr/>
          <p:nvPr/>
        </p:nvSpPr>
        <p:spPr>
          <a:xfrm>
            <a:off x="3778218" y="-1788"/>
            <a:ext cx="547200" cy="75900"/>
          </a:xfrm>
          <a:prstGeom prst="rect">
            <a:avLst/>
          </a:prstGeom>
          <a:solidFill>
            <a:srgbClr val="362D9A"/>
          </a:solidFill>
          <a:ln>
            <a:noFill/>
          </a:ln>
        </p:spPr>
        <p:txBody>
          <a:bodyPr anchorCtr="0" anchor="ctr" bIns="31450" lIns="62925" spcFirstLastPara="1" rIns="62925" wrap="square" tIns="31450">
            <a:noAutofit/>
          </a:bodyPr>
          <a:lstStyle/>
          <a:p>
            <a:pPr indent="0" lvl="0" marL="0" marR="0" rtl="0" algn="ctr">
              <a:spcBef>
                <a:spcPts val="0"/>
              </a:spcBef>
              <a:spcAft>
                <a:spcPts val="0"/>
              </a:spcAft>
              <a:buNone/>
            </a:pPr>
            <a:r>
              <a:t/>
            </a:r>
            <a:endParaRPr sz="2500">
              <a:solidFill>
                <a:schemeClr val="lt1"/>
              </a:solidFill>
              <a:latin typeface="Roboto"/>
              <a:ea typeface="Roboto"/>
              <a:cs typeface="Roboto"/>
              <a:sym typeface="Roboto"/>
            </a:endParaRPr>
          </a:p>
        </p:txBody>
      </p:sp>
      <p:sp>
        <p:nvSpPr>
          <p:cNvPr id="99" name="Google Shape;99;p16"/>
          <p:cNvSpPr/>
          <p:nvPr/>
        </p:nvSpPr>
        <p:spPr>
          <a:xfrm>
            <a:off x="4189411" y="-1788"/>
            <a:ext cx="2368200" cy="75900"/>
          </a:xfrm>
          <a:prstGeom prst="rect">
            <a:avLst/>
          </a:prstGeom>
          <a:solidFill>
            <a:srgbClr val="91BFE2"/>
          </a:solidFill>
          <a:ln>
            <a:noFill/>
          </a:ln>
        </p:spPr>
        <p:txBody>
          <a:bodyPr anchorCtr="0" anchor="ctr" bIns="31450" lIns="62925" spcFirstLastPara="1" rIns="62925" wrap="square" tIns="31450">
            <a:noAutofit/>
          </a:bodyPr>
          <a:lstStyle/>
          <a:p>
            <a:pPr indent="0" lvl="0" marL="0" marR="0" rtl="0" algn="ctr">
              <a:spcBef>
                <a:spcPts val="0"/>
              </a:spcBef>
              <a:spcAft>
                <a:spcPts val="0"/>
              </a:spcAft>
              <a:buNone/>
            </a:pPr>
            <a:r>
              <a:t/>
            </a:r>
            <a:endParaRPr sz="2500">
              <a:solidFill>
                <a:schemeClr val="lt1"/>
              </a:solidFill>
              <a:latin typeface="Roboto"/>
              <a:ea typeface="Roboto"/>
              <a:cs typeface="Roboto"/>
              <a:sym typeface="Roboto"/>
            </a:endParaRPr>
          </a:p>
        </p:txBody>
      </p:sp>
      <p:pic>
        <p:nvPicPr>
          <p:cNvPr id="100" name="Google Shape;100;p16"/>
          <p:cNvPicPr preferRelativeResize="0"/>
          <p:nvPr/>
        </p:nvPicPr>
        <p:blipFill rotWithShape="1">
          <a:blip r:embed="rId2">
            <a:alphaModFix/>
          </a:blip>
          <a:srcRect b="0" l="-1118" r="0" t="0"/>
          <a:stretch/>
        </p:blipFill>
        <p:spPr>
          <a:xfrm>
            <a:off x="8451527" y="4633977"/>
            <a:ext cx="434435" cy="429966"/>
          </a:xfrm>
          <a:prstGeom prst="rect">
            <a:avLst/>
          </a:prstGeom>
          <a:noFill/>
          <a:ln>
            <a:noFill/>
          </a:ln>
        </p:spPr>
      </p:pic>
      <p:sp>
        <p:nvSpPr>
          <p:cNvPr id="101" name="Google Shape;101;p16"/>
          <p:cNvSpPr txBox="1"/>
          <p:nvPr>
            <p:ph type="title"/>
          </p:nvPr>
        </p:nvSpPr>
        <p:spPr>
          <a:xfrm>
            <a:off x="92593" y="211096"/>
            <a:ext cx="7887900" cy="425700"/>
          </a:xfrm>
          <a:prstGeom prst="rect">
            <a:avLst/>
          </a:prstGeom>
          <a:noFill/>
          <a:ln>
            <a:noFill/>
          </a:ln>
        </p:spPr>
        <p:txBody>
          <a:bodyPr anchorCtr="0" anchor="t" bIns="15725" lIns="31450" spcFirstLastPara="1" rIns="31450" wrap="square" tIns="15725">
            <a:noAutofit/>
          </a:bodyPr>
          <a:lstStyle>
            <a:lvl1pPr lvl="0" marR="0" rtl="0" algn="l">
              <a:lnSpc>
                <a:spcPct val="90000"/>
              </a:lnSpc>
              <a:spcBef>
                <a:spcPts val="0"/>
              </a:spcBef>
              <a:spcAft>
                <a:spcPts val="0"/>
              </a:spcAft>
              <a:buClr>
                <a:srgbClr val="0070C0"/>
              </a:buClr>
              <a:buSzPts val="4000"/>
              <a:buFont typeface="Arial Narrow"/>
              <a:buNone/>
              <a:defRPr b="0" i="0" sz="4000" u="none" cap="none" strike="noStrike">
                <a:solidFill>
                  <a:srgbClr val="0070C0"/>
                </a:solidFill>
                <a:latin typeface="Arial Narrow"/>
                <a:ea typeface="Arial Narrow"/>
                <a:cs typeface="Arial Narrow"/>
                <a:sym typeface="Arial Narrow"/>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02" name="Google Shape;102;p16"/>
          <p:cNvSpPr txBox="1"/>
          <p:nvPr/>
        </p:nvSpPr>
        <p:spPr>
          <a:xfrm>
            <a:off x="-4767" y="4848960"/>
            <a:ext cx="1131900" cy="190500"/>
          </a:xfrm>
          <a:prstGeom prst="rect">
            <a:avLst/>
          </a:prstGeom>
          <a:noFill/>
          <a:ln>
            <a:noFill/>
          </a:ln>
        </p:spPr>
        <p:txBody>
          <a:bodyPr anchorCtr="0" anchor="t" bIns="31450" lIns="62925" spcFirstLastPara="1" rIns="62925" wrap="square" tIns="31450">
            <a:noAutofit/>
          </a:bodyPr>
          <a:lstStyle/>
          <a:p>
            <a:pPr indent="0" lvl="0" marL="0" marR="0" rtl="0" algn="ctr">
              <a:spcBef>
                <a:spcPts val="0"/>
              </a:spcBef>
              <a:spcAft>
                <a:spcPts val="0"/>
              </a:spcAft>
              <a:buNone/>
            </a:pPr>
            <a:fld id="{00000000-1234-1234-1234-123412341234}" type="slidenum">
              <a:rPr lang="en-US" sz="1100">
                <a:solidFill>
                  <a:schemeClr val="dk1"/>
                </a:solidFill>
                <a:latin typeface="Roboto"/>
                <a:ea typeface="Roboto"/>
                <a:cs typeface="Roboto"/>
                <a:sym typeface="Roboto"/>
              </a:rPr>
              <a:t>‹#›</a:t>
            </a:fld>
            <a:endParaRPr sz="1100">
              <a:solidFill>
                <a:schemeClr val="dk1"/>
              </a:solidFill>
              <a:latin typeface="Roboto"/>
              <a:ea typeface="Roboto"/>
              <a:cs typeface="Roboto"/>
              <a:sym typeface="Robo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3" name="Shape 103"/>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1400"/>
              <a:buFont typeface="Arial"/>
              <a:buNone/>
              <a:defRPr b="0" i="0" sz="5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9pPr>
          </a:lstStyle>
          <a:p/>
        </p:txBody>
      </p:sp>
      <p:sp>
        <p:nvSpPr>
          <p:cNvPr id="106" name="Google Shape;106;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9pPr>
          </a:lstStyle>
          <a:p/>
        </p:txBody>
      </p:sp>
      <p:sp>
        <p:nvSpPr>
          <p:cNvPr id="107" name="Google Shape;107;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9pPr>
          </a:lstStyle>
          <a:p/>
        </p:txBody>
      </p:sp>
      <p:sp>
        <p:nvSpPr>
          <p:cNvPr id="108" name="Google Shape;108;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8"/>
          <p:cNvSpPr txBox="1"/>
          <p:nvPr/>
        </p:nvSpPr>
        <p:spPr>
          <a:xfrm>
            <a:off x="8355598" y="4598681"/>
            <a:ext cx="665550" cy="458100"/>
          </a:xfrm>
          <a:prstGeom prst="rect">
            <a:avLst/>
          </a:prstGeom>
          <a:noFill/>
          <a:ln>
            <a:noFill/>
          </a:ln>
        </p:spPr>
        <p:txBody>
          <a:bodyPr anchorCtr="0" anchor="ctr" bIns="51425" lIns="51425" spcFirstLastPara="1" rIns="51425" wrap="square" tIns="5142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pic>
        <p:nvPicPr>
          <p:cNvPr id="110" name="Google Shape;110;p18"/>
          <p:cNvPicPr preferRelativeResize="0"/>
          <p:nvPr/>
        </p:nvPicPr>
        <p:blipFill rotWithShape="1">
          <a:blip r:embed="rId2">
            <a:alphaModFix/>
          </a:blip>
          <a:srcRect b="799" l="1748" r="92249" t="89884"/>
          <a:stretch/>
        </p:blipFill>
        <p:spPr>
          <a:xfrm>
            <a:off x="8541020" y="4534162"/>
            <a:ext cx="602981" cy="52262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111" name="Shape 111"/>
        <p:cNvGrpSpPr/>
        <p:nvPr/>
      </p:nvGrpSpPr>
      <p:grpSpPr>
        <a:xfrm>
          <a:off x="0" y="0"/>
          <a:ext cx="0" cy="0"/>
          <a:chOff x="0" y="0"/>
          <a:chExt cx="0" cy="0"/>
        </a:xfrm>
      </p:grpSpPr>
      <p:pic>
        <p:nvPicPr>
          <p:cNvPr descr="CASEL" id="112" name="Google Shape;112;p19"/>
          <p:cNvPicPr preferRelativeResize="0"/>
          <p:nvPr/>
        </p:nvPicPr>
        <p:blipFill rotWithShape="1">
          <a:blip r:embed="rId2">
            <a:alphaModFix/>
          </a:blip>
          <a:srcRect b="0" l="0" r="0" t="0"/>
          <a:stretch/>
        </p:blipFill>
        <p:spPr>
          <a:xfrm>
            <a:off x="186986" y="4470304"/>
            <a:ext cx="479457" cy="479457"/>
          </a:xfrm>
          <a:prstGeom prst="rect">
            <a:avLst/>
          </a:prstGeom>
          <a:noFill/>
          <a:ln>
            <a:noFill/>
          </a:ln>
        </p:spPr>
      </p:pic>
      <p:sp>
        <p:nvSpPr>
          <p:cNvPr id="113" name="Google Shape;113;p19"/>
          <p:cNvSpPr txBox="1"/>
          <p:nvPr/>
        </p:nvSpPr>
        <p:spPr>
          <a:xfrm>
            <a:off x="714886" y="4586921"/>
            <a:ext cx="1881900" cy="24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
        <p:nvSpPr>
          <p:cNvPr id="116" name="Google Shape;116;p21"/>
          <p:cNvSpPr txBox="1"/>
          <p:nvPr>
            <p:ph idx="12" type="sldNum"/>
          </p:nvPr>
        </p:nvSpPr>
        <p:spPr>
          <a:xfrm>
            <a:off x="8710613" y="4886325"/>
            <a:ext cx="866700" cy="115500"/>
          </a:xfrm>
          <a:prstGeom prst="rect">
            <a:avLst/>
          </a:prstGeom>
          <a:noFill/>
          <a:ln>
            <a:noFill/>
          </a:ln>
        </p:spPr>
        <p:txBody>
          <a:bodyPr anchorCtr="0" anchor="t" bIns="46550" lIns="93125" spcFirstLastPara="1" rIns="93125" wrap="square" tIns="46550">
            <a:noAutofit/>
          </a:bodyPr>
          <a:lstStyle>
            <a:lvl1pPr indent="0" lvl="0"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1pPr>
            <a:lvl2pPr indent="0" lvl="1"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2pPr>
            <a:lvl3pPr indent="0" lvl="2"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3pPr>
            <a:lvl4pPr indent="0" lvl="3"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4pPr>
            <a:lvl5pPr indent="0" lvl="4"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5pPr>
            <a:lvl6pPr indent="0" lvl="5"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6pPr>
            <a:lvl7pPr indent="0" lvl="6"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7pPr>
            <a:lvl8pPr indent="0" lvl="7"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8pPr>
            <a:lvl9pPr indent="0" lvl="8"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bar no logo" showMasterSp="0">
  <p:cSld name="Gray bar no logo">
    <p:spTree>
      <p:nvGrpSpPr>
        <p:cNvPr id="12" name="Shape 12"/>
        <p:cNvGrpSpPr/>
        <p:nvPr/>
      </p:nvGrpSpPr>
      <p:grpSpPr>
        <a:xfrm>
          <a:off x="0" y="0"/>
          <a:ext cx="0" cy="0"/>
          <a:chOff x="0" y="0"/>
          <a:chExt cx="0" cy="0"/>
        </a:xfrm>
      </p:grpSpPr>
      <p:sp>
        <p:nvSpPr>
          <p:cNvPr id="13" name="Google Shape;13;p3"/>
          <p:cNvSpPr txBox="1"/>
          <p:nvPr>
            <p:ph idx="12" type="sldNum"/>
          </p:nvPr>
        </p:nvSpPr>
        <p:spPr>
          <a:xfrm>
            <a:off x="8710613" y="4886326"/>
            <a:ext cx="866700" cy="951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i="0" sz="500" u="none" cap="none" strike="noStrike">
                <a:solidFill>
                  <a:schemeClr val="accent2"/>
                </a:solidFill>
                <a:latin typeface="Calibri"/>
                <a:ea typeface="Calibri"/>
                <a:cs typeface="Calibri"/>
                <a:sym typeface="Calibri"/>
              </a:defRPr>
            </a:lvl1pPr>
            <a:lvl2pPr indent="0" lvl="1" marL="0" marR="0" rtl="0" algn="l">
              <a:spcBef>
                <a:spcPts val="0"/>
              </a:spcBef>
              <a:buNone/>
              <a:defRPr b="1" i="0" sz="500" u="none" cap="none" strike="noStrike">
                <a:solidFill>
                  <a:schemeClr val="accent2"/>
                </a:solidFill>
                <a:latin typeface="Calibri"/>
                <a:ea typeface="Calibri"/>
                <a:cs typeface="Calibri"/>
                <a:sym typeface="Calibri"/>
              </a:defRPr>
            </a:lvl2pPr>
            <a:lvl3pPr indent="0" lvl="2" marL="0" marR="0" rtl="0" algn="l">
              <a:spcBef>
                <a:spcPts val="0"/>
              </a:spcBef>
              <a:buNone/>
              <a:defRPr b="1" i="0" sz="500" u="none" cap="none" strike="noStrike">
                <a:solidFill>
                  <a:schemeClr val="accent2"/>
                </a:solidFill>
                <a:latin typeface="Calibri"/>
                <a:ea typeface="Calibri"/>
                <a:cs typeface="Calibri"/>
                <a:sym typeface="Calibri"/>
              </a:defRPr>
            </a:lvl3pPr>
            <a:lvl4pPr indent="0" lvl="3" marL="0" marR="0" rtl="0" algn="l">
              <a:spcBef>
                <a:spcPts val="0"/>
              </a:spcBef>
              <a:buNone/>
              <a:defRPr b="1" i="0" sz="500" u="none" cap="none" strike="noStrike">
                <a:solidFill>
                  <a:schemeClr val="accent2"/>
                </a:solidFill>
                <a:latin typeface="Calibri"/>
                <a:ea typeface="Calibri"/>
                <a:cs typeface="Calibri"/>
                <a:sym typeface="Calibri"/>
              </a:defRPr>
            </a:lvl4pPr>
            <a:lvl5pPr indent="0" lvl="4" marL="0" marR="0" rtl="0" algn="l">
              <a:spcBef>
                <a:spcPts val="0"/>
              </a:spcBef>
              <a:buNone/>
              <a:defRPr b="1" i="0" sz="500" u="none" cap="none" strike="noStrike">
                <a:solidFill>
                  <a:schemeClr val="accent2"/>
                </a:solidFill>
                <a:latin typeface="Calibri"/>
                <a:ea typeface="Calibri"/>
                <a:cs typeface="Calibri"/>
                <a:sym typeface="Calibri"/>
              </a:defRPr>
            </a:lvl5pPr>
            <a:lvl6pPr indent="0" lvl="5" marL="0" marR="0" rtl="0" algn="l">
              <a:spcBef>
                <a:spcPts val="0"/>
              </a:spcBef>
              <a:buNone/>
              <a:defRPr b="1" i="0" sz="500" u="none" cap="none" strike="noStrike">
                <a:solidFill>
                  <a:schemeClr val="accent2"/>
                </a:solidFill>
                <a:latin typeface="Calibri"/>
                <a:ea typeface="Calibri"/>
                <a:cs typeface="Calibri"/>
                <a:sym typeface="Calibri"/>
              </a:defRPr>
            </a:lvl6pPr>
            <a:lvl7pPr indent="0" lvl="6" marL="0" marR="0" rtl="0" algn="l">
              <a:spcBef>
                <a:spcPts val="0"/>
              </a:spcBef>
              <a:buNone/>
              <a:defRPr b="1" i="0" sz="500" u="none" cap="none" strike="noStrike">
                <a:solidFill>
                  <a:schemeClr val="accent2"/>
                </a:solidFill>
                <a:latin typeface="Calibri"/>
                <a:ea typeface="Calibri"/>
                <a:cs typeface="Calibri"/>
                <a:sym typeface="Calibri"/>
              </a:defRPr>
            </a:lvl7pPr>
            <a:lvl8pPr indent="0" lvl="7" marL="0" marR="0" rtl="0" algn="l">
              <a:spcBef>
                <a:spcPts val="0"/>
              </a:spcBef>
              <a:buNone/>
              <a:defRPr b="1" i="0" sz="500" u="none" cap="none" strike="noStrike">
                <a:solidFill>
                  <a:schemeClr val="accent2"/>
                </a:solidFill>
                <a:latin typeface="Calibri"/>
                <a:ea typeface="Calibri"/>
                <a:cs typeface="Calibri"/>
                <a:sym typeface="Calibri"/>
              </a:defRPr>
            </a:lvl8pPr>
            <a:lvl9pPr indent="0" lvl="8" marL="0" marR="0" rtl="0" algn="l">
              <a:spcBef>
                <a:spcPts val="0"/>
              </a:spcBef>
              <a:buNone/>
              <a:defRPr b="1" i="0" sz="500" u="none" cap="none" strike="noStrike">
                <a:solidFill>
                  <a:schemeClr val="accen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14" name="Google Shape;14;p3"/>
          <p:cNvPicPr preferRelativeResize="0"/>
          <p:nvPr/>
        </p:nvPicPr>
        <p:blipFill rotWithShape="1">
          <a:blip r:embed="rId2">
            <a:alphaModFix/>
          </a:blip>
          <a:srcRect b="0" l="0" r="0" t="0"/>
          <a:stretch/>
        </p:blipFill>
        <p:spPr>
          <a:xfrm>
            <a:off x="0" y="0"/>
            <a:ext cx="2616592" cy="5143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117" name="Shape 117"/>
        <p:cNvGrpSpPr/>
        <p:nvPr/>
      </p:nvGrpSpPr>
      <p:grpSpPr>
        <a:xfrm>
          <a:off x="0" y="0"/>
          <a:ext cx="0" cy="0"/>
          <a:chOff x="0" y="0"/>
          <a:chExt cx="0" cy="0"/>
        </a:xfrm>
      </p:grpSpPr>
      <p:sp>
        <p:nvSpPr>
          <p:cNvPr id="118" name="Google Shape;118;p22"/>
          <p:cNvSpPr txBox="1"/>
          <p:nvPr>
            <p:ph idx="12" type="sldNum"/>
          </p:nvPr>
        </p:nvSpPr>
        <p:spPr>
          <a:xfrm>
            <a:off x="8710613" y="4886325"/>
            <a:ext cx="866700" cy="115500"/>
          </a:xfrm>
          <a:prstGeom prst="rect">
            <a:avLst/>
          </a:prstGeom>
          <a:noFill/>
          <a:ln>
            <a:noFill/>
          </a:ln>
        </p:spPr>
        <p:txBody>
          <a:bodyPr anchorCtr="0" anchor="t" bIns="46550" lIns="93125" spcFirstLastPara="1" rIns="93125" wrap="square" tIns="46550">
            <a:noAutofit/>
          </a:bodyPr>
          <a:lstStyle>
            <a:lvl1pPr indent="0" lvl="0"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1pPr>
            <a:lvl2pPr indent="0" lvl="1"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2pPr>
            <a:lvl3pPr indent="0" lvl="2"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3pPr>
            <a:lvl4pPr indent="0" lvl="3"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4pPr>
            <a:lvl5pPr indent="0" lvl="4"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5pPr>
            <a:lvl6pPr indent="0" lvl="5"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6pPr>
            <a:lvl7pPr indent="0" lvl="6"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7pPr>
            <a:lvl8pPr indent="0" lvl="7"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8pPr>
            <a:lvl9pPr indent="0" lvl="8" marL="0" marR="0" rtl="0" algn="l">
              <a:lnSpc>
                <a:spcPct val="100000"/>
              </a:lnSpc>
              <a:spcBef>
                <a:spcPts val="0"/>
              </a:spcBef>
              <a:spcAft>
                <a:spcPts val="0"/>
              </a:spcAft>
              <a:buClr>
                <a:srgbClr val="000000"/>
              </a:buClr>
              <a:buSzPts val="600"/>
              <a:buFont typeface="Arial"/>
              <a:buNone/>
              <a:defRPr b="1" i="0" sz="600" u="none" cap="none" strike="noStrike">
                <a:solidFill>
                  <a:schemeClr val="accent2"/>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9" name="Shape 119"/>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LOGO" showMasterSp="0">
  <p:cSld name="2_TITLE and LOGO">
    <p:spTree>
      <p:nvGrpSpPr>
        <p:cNvPr id="120" name="Shape 120"/>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showMasterSp="0">
  <p:cSld name="DEFAULT SLIDE">
    <p:spTree>
      <p:nvGrpSpPr>
        <p:cNvPr id="121" name="Shape 121"/>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bar no logo" showMasterSp="0">
  <p:cSld name="Gray bar no logo">
    <p:spTree>
      <p:nvGrpSpPr>
        <p:cNvPr id="122" name="Shape 122"/>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LOGO">
  <p:cSld name="1_TITLE and LOGO">
    <p:spTree>
      <p:nvGrpSpPr>
        <p:cNvPr id="123" name="Shape 123"/>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OGO" showMasterSp="0">
  <p:cSld name="TITLE and LOGO">
    <p:spTree>
      <p:nvGrpSpPr>
        <p:cNvPr id="124" name="Shape 12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OP SLIDE" showMasterSp="0">
  <p:cSld name="DARK TOP SLIDE">
    <p:spTree>
      <p:nvGrpSpPr>
        <p:cNvPr id="125" name="Shape 125"/>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MIDDLE" showMasterSp="0">
  <p:cSld name="DARK MIDDLE">
    <p:spTree>
      <p:nvGrpSpPr>
        <p:cNvPr id="126" name="Shape 126"/>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OTTOM SLIDE" showMasterSp="0">
  <p:cSld name="DARK BOTTOM SLIDE">
    <p:spTree>
      <p:nvGrpSpPr>
        <p:cNvPr id="127" name="Shape 12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showMasterSp="0">
  <p:cSld name="DEFAULT SLIDE">
    <p:spTree>
      <p:nvGrpSpPr>
        <p:cNvPr id="15" name="Shape 15"/>
        <p:cNvGrpSpPr/>
        <p:nvPr/>
      </p:nvGrpSpPr>
      <p:grpSpPr>
        <a:xfrm>
          <a:off x="0" y="0"/>
          <a:ext cx="0" cy="0"/>
          <a:chOff x="0" y="0"/>
          <a:chExt cx="0" cy="0"/>
        </a:xfrm>
      </p:grpSpPr>
      <p:pic>
        <p:nvPicPr>
          <p:cNvPr descr="casel_clear.tif" id="16" name="Google Shape;16;p4"/>
          <p:cNvPicPr preferRelativeResize="0"/>
          <p:nvPr/>
        </p:nvPicPr>
        <p:blipFill rotWithShape="1">
          <a:blip r:embed="rId2">
            <a:alphaModFix/>
          </a:blip>
          <a:srcRect b="0" l="0" r="0" t="0"/>
          <a:stretch/>
        </p:blipFill>
        <p:spPr>
          <a:xfrm>
            <a:off x="419100" y="4600575"/>
            <a:ext cx="384739" cy="299242"/>
          </a:xfrm>
          <a:prstGeom prst="rect">
            <a:avLst/>
          </a:prstGeom>
          <a:noFill/>
          <a:ln>
            <a:noFill/>
          </a:ln>
        </p:spPr>
      </p:pic>
      <p:cxnSp>
        <p:nvCxnSpPr>
          <p:cNvPr id="17" name="Google Shape;17;p4"/>
          <p:cNvCxnSpPr/>
          <p:nvPr/>
        </p:nvCxnSpPr>
        <p:spPr>
          <a:xfrm>
            <a:off x="352425" y="342900"/>
            <a:ext cx="0" cy="387600"/>
          </a:xfrm>
          <a:prstGeom prst="straightConnector1">
            <a:avLst/>
          </a:prstGeom>
          <a:noFill/>
          <a:ln cap="flat" cmpd="sng" w="63500">
            <a:solidFill>
              <a:srgbClr val="0078C0"/>
            </a:solidFill>
            <a:prstDash val="solid"/>
            <a:miter lim="800000"/>
            <a:headEnd len="sm" w="sm" type="none"/>
            <a:tailEnd len="sm" w="sm" type="none"/>
          </a:ln>
        </p:spPr>
      </p:cxnSp>
      <p:sp>
        <p:nvSpPr>
          <p:cNvPr id="18" name="Google Shape;18;p4"/>
          <p:cNvSpPr txBox="1"/>
          <p:nvPr>
            <p:ph type="title"/>
          </p:nvPr>
        </p:nvSpPr>
        <p:spPr>
          <a:xfrm>
            <a:off x="438150" y="285705"/>
            <a:ext cx="2724300" cy="5022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0"/>
              </a:spcBef>
              <a:spcAft>
                <a:spcPts val="0"/>
              </a:spcAft>
              <a:buClr>
                <a:schemeClr val="dk1"/>
              </a:buClr>
              <a:buSzPts val="2100"/>
              <a:buFont typeface="Roboto"/>
              <a:buNone/>
              <a:defRPr b="1" i="0" sz="2100" u="none" cap="none" strike="noStrike">
                <a:solidFill>
                  <a:schemeClr val="dk1"/>
                </a:solidFill>
                <a:latin typeface="Roboto"/>
                <a:ea typeface="Roboto"/>
                <a:cs typeface="Roboto"/>
                <a:sym typeface="Roboto"/>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9" name="Google Shape;19;p4"/>
          <p:cNvSpPr txBox="1"/>
          <p:nvPr>
            <p:ph idx="12" type="sldNum"/>
          </p:nvPr>
        </p:nvSpPr>
        <p:spPr>
          <a:xfrm>
            <a:off x="8710613" y="4886325"/>
            <a:ext cx="866700" cy="1155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sz="600">
                <a:solidFill>
                  <a:schemeClr val="accent2"/>
                </a:solidFill>
                <a:latin typeface="Roboto"/>
                <a:ea typeface="Roboto"/>
                <a:cs typeface="Roboto"/>
                <a:sym typeface="Roboto"/>
              </a:defRPr>
            </a:lvl1pPr>
            <a:lvl2pPr indent="0" lvl="1" marL="0" marR="0" rtl="0" algn="l">
              <a:spcBef>
                <a:spcPts val="0"/>
              </a:spcBef>
              <a:buNone/>
              <a:defRPr b="1" sz="600">
                <a:solidFill>
                  <a:schemeClr val="accent2"/>
                </a:solidFill>
                <a:latin typeface="Roboto"/>
                <a:ea typeface="Roboto"/>
                <a:cs typeface="Roboto"/>
                <a:sym typeface="Roboto"/>
              </a:defRPr>
            </a:lvl2pPr>
            <a:lvl3pPr indent="0" lvl="2" marL="0" marR="0" rtl="0" algn="l">
              <a:spcBef>
                <a:spcPts val="0"/>
              </a:spcBef>
              <a:buNone/>
              <a:defRPr b="1" sz="600">
                <a:solidFill>
                  <a:schemeClr val="accent2"/>
                </a:solidFill>
                <a:latin typeface="Roboto"/>
                <a:ea typeface="Roboto"/>
                <a:cs typeface="Roboto"/>
                <a:sym typeface="Roboto"/>
              </a:defRPr>
            </a:lvl3pPr>
            <a:lvl4pPr indent="0" lvl="3" marL="0" marR="0" rtl="0" algn="l">
              <a:spcBef>
                <a:spcPts val="0"/>
              </a:spcBef>
              <a:buNone/>
              <a:defRPr b="1" sz="600">
                <a:solidFill>
                  <a:schemeClr val="accent2"/>
                </a:solidFill>
                <a:latin typeface="Roboto"/>
                <a:ea typeface="Roboto"/>
                <a:cs typeface="Roboto"/>
                <a:sym typeface="Roboto"/>
              </a:defRPr>
            </a:lvl4pPr>
            <a:lvl5pPr indent="0" lvl="4" marL="0" marR="0" rtl="0" algn="l">
              <a:spcBef>
                <a:spcPts val="0"/>
              </a:spcBef>
              <a:buNone/>
              <a:defRPr b="1" sz="600">
                <a:solidFill>
                  <a:schemeClr val="accent2"/>
                </a:solidFill>
                <a:latin typeface="Roboto"/>
                <a:ea typeface="Roboto"/>
                <a:cs typeface="Roboto"/>
                <a:sym typeface="Roboto"/>
              </a:defRPr>
            </a:lvl5pPr>
            <a:lvl6pPr indent="0" lvl="5" marL="0" marR="0" rtl="0" algn="l">
              <a:spcBef>
                <a:spcPts val="0"/>
              </a:spcBef>
              <a:buNone/>
              <a:defRPr b="1" sz="600">
                <a:solidFill>
                  <a:schemeClr val="accent2"/>
                </a:solidFill>
                <a:latin typeface="Roboto"/>
                <a:ea typeface="Roboto"/>
                <a:cs typeface="Roboto"/>
                <a:sym typeface="Roboto"/>
              </a:defRPr>
            </a:lvl6pPr>
            <a:lvl7pPr indent="0" lvl="6" marL="0" marR="0" rtl="0" algn="l">
              <a:spcBef>
                <a:spcPts val="0"/>
              </a:spcBef>
              <a:buNone/>
              <a:defRPr b="1" sz="600">
                <a:solidFill>
                  <a:schemeClr val="accent2"/>
                </a:solidFill>
                <a:latin typeface="Roboto"/>
                <a:ea typeface="Roboto"/>
                <a:cs typeface="Roboto"/>
                <a:sym typeface="Roboto"/>
              </a:defRPr>
            </a:lvl7pPr>
            <a:lvl8pPr indent="0" lvl="7" marL="0" marR="0" rtl="0" algn="l">
              <a:spcBef>
                <a:spcPts val="0"/>
              </a:spcBef>
              <a:buNone/>
              <a:defRPr b="1" sz="600">
                <a:solidFill>
                  <a:schemeClr val="accent2"/>
                </a:solidFill>
                <a:latin typeface="Roboto"/>
                <a:ea typeface="Roboto"/>
                <a:cs typeface="Roboto"/>
                <a:sym typeface="Roboto"/>
              </a:defRPr>
            </a:lvl8pPr>
            <a:lvl9pPr indent="0" lvl="8" marL="0" marR="0" rtl="0" algn="l">
              <a:spcBef>
                <a:spcPts val="0"/>
              </a:spcBef>
              <a:buNone/>
              <a:defRPr b="1" sz="600">
                <a:solidFill>
                  <a:schemeClr val="accent2"/>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G-SLIDE OPT-6" showMasterSp="0">
  <p:cSld name="IMG-SLIDE OPT-6">
    <p:spTree>
      <p:nvGrpSpPr>
        <p:cNvPr id="128" name="Shape 128"/>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29" name="Shape 129"/>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showMasterSp="0">
  <p:cSld name="3_Title and Content">
    <p:spTree>
      <p:nvGrpSpPr>
        <p:cNvPr id="130" name="Shape 130"/>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31" name="Shape 131"/>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132" name="Shape 13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sp>
        <p:nvSpPr>
          <p:cNvPr id="140" name="Google Shape;140;p3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 name="Google Shape;141;p3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2" name="Google Shape;142;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3" name="Google Shape;143;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4" name="Google Shape;144;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7" name="Google Shape;147;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8" name="Google Shape;148;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1" name="Google Shape;151;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2" name="Google Shape;152;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3" name="Google Shape;153;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4" name="Google Shape;154;p40"/>
          <p:cNvSpPr txBox="1"/>
          <p:nvPr/>
        </p:nvSpPr>
        <p:spPr>
          <a:xfrm>
            <a:off x="8355598" y="4598681"/>
            <a:ext cx="665400" cy="458100"/>
          </a:xfrm>
          <a:prstGeom prst="rect">
            <a:avLst/>
          </a:prstGeom>
          <a:noFill/>
          <a:ln>
            <a:noFill/>
          </a:ln>
        </p:spPr>
        <p:txBody>
          <a:bodyPr anchorCtr="0" anchor="ctr" bIns="68575" lIns="68575" spcFirstLastPara="1" rIns="68575" wrap="square" tIns="685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2"/>
                </a:solidFill>
                <a:latin typeface="Arial"/>
                <a:ea typeface="Arial"/>
                <a:cs typeface="Arial"/>
                <a:sym typeface="Arial"/>
              </a:rPr>
              <a:t>‹#›</a:t>
            </a:fld>
            <a:endParaRPr b="0" i="0" sz="800" u="none" cap="none" strike="noStrike">
              <a:solidFill>
                <a:schemeClr val="dk2"/>
              </a:solidFill>
              <a:latin typeface="Arial"/>
              <a:ea typeface="Arial"/>
              <a:cs typeface="Arial"/>
              <a:sym typeface="Arial"/>
            </a:endParaRPr>
          </a:p>
        </p:txBody>
      </p:sp>
      <p:pic>
        <p:nvPicPr>
          <p:cNvPr id="155" name="Google Shape;155;p40"/>
          <p:cNvPicPr preferRelativeResize="0"/>
          <p:nvPr/>
        </p:nvPicPr>
        <p:blipFill rotWithShape="1">
          <a:blip r:embed="rId2">
            <a:alphaModFix/>
          </a:blip>
          <a:srcRect b="799" l="1748" r="92248" t="89883"/>
          <a:stretch/>
        </p:blipFill>
        <p:spPr>
          <a:xfrm>
            <a:off x="8541019" y="4534162"/>
            <a:ext cx="602980" cy="522620"/>
          </a:xfrm>
          <a:prstGeom prst="rect">
            <a:avLst/>
          </a:prstGeom>
          <a:noFill/>
          <a:ln>
            <a:noFill/>
          </a:ln>
        </p:spPr>
      </p:pic>
      <p:pic>
        <p:nvPicPr>
          <p:cNvPr id="156" name="Google Shape;156;p40"/>
          <p:cNvPicPr preferRelativeResize="0"/>
          <p:nvPr/>
        </p:nvPicPr>
        <p:blipFill rotWithShape="1">
          <a:blip r:embed="rId2">
            <a:alphaModFix/>
          </a:blip>
          <a:srcRect b="799" l="9485" r="0" t="89883"/>
          <a:stretch/>
        </p:blipFill>
        <p:spPr>
          <a:xfrm>
            <a:off x="-364603" y="4554824"/>
            <a:ext cx="8905624" cy="39352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LOGO" showMasterSp="0">
  <p:cSld name="2_TITLE and LOGO">
    <p:spTree>
      <p:nvGrpSpPr>
        <p:cNvPr id="157" name="Shape 157"/>
        <p:cNvGrpSpPr/>
        <p:nvPr/>
      </p:nvGrpSpPr>
      <p:grpSpPr>
        <a:xfrm>
          <a:off x="0" y="0"/>
          <a:ext cx="0" cy="0"/>
          <a:chOff x="0" y="0"/>
          <a:chExt cx="0" cy="0"/>
        </a:xfrm>
      </p:grpSpPr>
      <p:pic>
        <p:nvPicPr>
          <p:cNvPr descr="casel_clear.tif" id="158" name="Google Shape;158;p41"/>
          <p:cNvPicPr preferRelativeResize="0"/>
          <p:nvPr/>
        </p:nvPicPr>
        <p:blipFill rotWithShape="1">
          <a:blip r:embed="rId2">
            <a:alphaModFix/>
          </a:blip>
          <a:srcRect b="0" l="0" r="0" t="0"/>
          <a:stretch/>
        </p:blipFill>
        <p:spPr>
          <a:xfrm>
            <a:off x="352189" y="4587877"/>
            <a:ext cx="299242" cy="299242"/>
          </a:xfrm>
          <a:prstGeom prst="rect">
            <a:avLst/>
          </a:prstGeom>
          <a:noFill/>
          <a:ln>
            <a:noFill/>
          </a:ln>
        </p:spPr>
      </p:pic>
      <p:sp>
        <p:nvSpPr>
          <p:cNvPr id="159" name="Google Shape;159;p41"/>
          <p:cNvSpPr txBox="1"/>
          <p:nvPr>
            <p:ph type="title"/>
          </p:nvPr>
        </p:nvSpPr>
        <p:spPr>
          <a:xfrm>
            <a:off x="438150" y="285706"/>
            <a:ext cx="2724300" cy="4500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600"/>
              <a:buNone/>
              <a:defRPr sz="800"/>
            </a:lvl2pPr>
            <a:lvl3pPr lvl="2" rtl="0" algn="l">
              <a:lnSpc>
                <a:spcPct val="100000"/>
              </a:lnSpc>
              <a:spcBef>
                <a:spcPts val="0"/>
              </a:spcBef>
              <a:spcAft>
                <a:spcPts val="0"/>
              </a:spcAft>
              <a:buSzPts val="600"/>
              <a:buNone/>
              <a:defRPr sz="800"/>
            </a:lvl3pPr>
            <a:lvl4pPr lvl="3" rtl="0" algn="l">
              <a:lnSpc>
                <a:spcPct val="100000"/>
              </a:lnSpc>
              <a:spcBef>
                <a:spcPts val="0"/>
              </a:spcBef>
              <a:spcAft>
                <a:spcPts val="0"/>
              </a:spcAft>
              <a:buSzPts val="600"/>
              <a:buNone/>
              <a:defRPr sz="800"/>
            </a:lvl4pPr>
            <a:lvl5pPr lvl="4" rtl="0" algn="l">
              <a:lnSpc>
                <a:spcPct val="100000"/>
              </a:lnSpc>
              <a:spcBef>
                <a:spcPts val="0"/>
              </a:spcBef>
              <a:spcAft>
                <a:spcPts val="0"/>
              </a:spcAft>
              <a:buSzPts val="600"/>
              <a:buNone/>
              <a:defRPr sz="800"/>
            </a:lvl5pPr>
            <a:lvl6pPr lvl="5" rtl="0" algn="l">
              <a:lnSpc>
                <a:spcPct val="100000"/>
              </a:lnSpc>
              <a:spcBef>
                <a:spcPts val="0"/>
              </a:spcBef>
              <a:spcAft>
                <a:spcPts val="0"/>
              </a:spcAft>
              <a:buSzPts val="600"/>
              <a:buNone/>
              <a:defRPr sz="800"/>
            </a:lvl6pPr>
            <a:lvl7pPr lvl="6" rtl="0" algn="l">
              <a:lnSpc>
                <a:spcPct val="100000"/>
              </a:lnSpc>
              <a:spcBef>
                <a:spcPts val="0"/>
              </a:spcBef>
              <a:spcAft>
                <a:spcPts val="0"/>
              </a:spcAft>
              <a:buSzPts val="600"/>
              <a:buNone/>
              <a:defRPr sz="800"/>
            </a:lvl7pPr>
            <a:lvl8pPr lvl="7" rtl="0" algn="l">
              <a:lnSpc>
                <a:spcPct val="100000"/>
              </a:lnSpc>
              <a:spcBef>
                <a:spcPts val="0"/>
              </a:spcBef>
              <a:spcAft>
                <a:spcPts val="0"/>
              </a:spcAft>
              <a:buSzPts val="600"/>
              <a:buNone/>
              <a:defRPr sz="800"/>
            </a:lvl8pPr>
            <a:lvl9pPr lvl="8" rtl="0" algn="l">
              <a:lnSpc>
                <a:spcPct val="100000"/>
              </a:lnSpc>
              <a:spcBef>
                <a:spcPts val="0"/>
              </a:spcBef>
              <a:spcAft>
                <a:spcPts val="0"/>
              </a:spcAft>
              <a:buSzPts val="600"/>
              <a:buNone/>
              <a:defRPr sz="800"/>
            </a:lvl9pPr>
          </a:lstStyle>
          <a:p/>
        </p:txBody>
      </p:sp>
      <p:cxnSp>
        <p:nvCxnSpPr>
          <p:cNvPr id="160" name="Google Shape;160;p41"/>
          <p:cNvCxnSpPr/>
          <p:nvPr/>
        </p:nvCxnSpPr>
        <p:spPr>
          <a:xfrm>
            <a:off x="352425" y="342900"/>
            <a:ext cx="0" cy="387600"/>
          </a:xfrm>
          <a:prstGeom prst="straightConnector1">
            <a:avLst/>
          </a:prstGeom>
          <a:noFill/>
          <a:ln cap="flat" cmpd="sng" w="63500">
            <a:solidFill>
              <a:srgbClr val="0078C0"/>
            </a:solidFill>
            <a:prstDash val="solid"/>
            <a:miter lim="800000"/>
            <a:headEnd len="sm" w="sm" type="none"/>
            <a:tailEnd len="sm" w="sm" type="none"/>
          </a:ln>
        </p:spPr>
      </p:cxnSp>
      <p:sp>
        <p:nvSpPr>
          <p:cNvPr id="161" name="Google Shape;161;p41"/>
          <p:cNvSpPr txBox="1"/>
          <p:nvPr>
            <p:ph idx="12" type="sldNum"/>
          </p:nvPr>
        </p:nvSpPr>
        <p:spPr>
          <a:xfrm>
            <a:off x="8710613" y="4886325"/>
            <a:ext cx="866700" cy="95100"/>
          </a:xfrm>
          <a:prstGeom prst="rect">
            <a:avLst/>
          </a:prstGeom>
          <a:noFill/>
          <a:ln>
            <a:noFill/>
          </a:ln>
        </p:spPr>
        <p:txBody>
          <a:bodyPr anchorCtr="0" anchor="t" bIns="20950" lIns="41900" spcFirstLastPara="1" rIns="41900" wrap="square" tIns="20950">
            <a:noAutofit/>
          </a:bodyPr>
          <a:lstStyle>
            <a:lvl1pPr indent="0" lvl="0" marL="0" marR="0" rtl="0" algn="l">
              <a:lnSpc>
                <a:spcPct val="100000"/>
              </a:lnSpc>
              <a:spcBef>
                <a:spcPts val="0"/>
              </a:spcBef>
              <a:spcAft>
                <a:spcPts val="0"/>
              </a:spcAft>
              <a:buClr>
                <a:srgbClr val="000000"/>
              </a:buClr>
              <a:buSzPts val="500"/>
              <a:buFont typeface="Arial"/>
              <a:buNone/>
              <a:defRPr b="1" i="0" sz="500" u="none" cap="none" strike="noStrike">
                <a:solidFill>
                  <a:srgbClr val="C0C0C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500"/>
              <a:buFont typeface="Arial"/>
              <a:buNone/>
              <a:defRPr b="1" i="0" sz="500" u="none" cap="none" strike="noStrike">
                <a:solidFill>
                  <a:srgbClr val="C0C0C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500"/>
              <a:buFont typeface="Arial"/>
              <a:buNone/>
              <a:defRPr b="1" i="0" sz="500" u="none" cap="none" strike="noStrike">
                <a:solidFill>
                  <a:srgbClr val="C0C0C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500"/>
              <a:buFont typeface="Arial"/>
              <a:buNone/>
              <a:defRPr b="1" i="0" sz="500" u="none" cap="none" strike="noStrike">
                <a:solidFill>
                  <a:srgbClr val="C0C0C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500"/>
              <a:buFont typeface="Arial"/>
              <a:buNone/>
              <a:defRPr b="1" i="0" sz="500" u="none" cap="none" strike="noStrike">
                <a:solidFill>
                  <a:srgbClr val="C0C0C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500"/>
              <a:buFont typeface="Arial"/>
              <a:buNone/>
              <a:defRPr b="1" i="0" sz="500" u="none" cap="none" strike="noStrike">
                <a:solidFill>
                  <a:srgbClr val="C0C0C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500"/>
              <a:buFont typeface="Arial"/>
              <a:buNone/>
              <a:defRPr b="1" i="0" sz="500" u="none" cap="none" strike="noStrike">
                <a:solidFill>
                  <a:srgbClr val="C0C0C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500"/>
              <a:buFont typeface="Arial"/>
              <a:buNone/>
              <a:defRPr b="1" i="0" sz="500" u="none" cap="none" strike="noStrike">
                <a:solidFill>
                  <a:srgbClr val="C0C0C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500"/>
              <a:buFont typeface="Arial"/>
              <a:buNone/>
              <a:defRPr b="1" i="0" sz="500" u="none" cap="none" strike="noStrike">
                <a:solidFill>
                  <a:srgbClr val="C0C0C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2" name="Shape 162"/>
        <p:cNvGrpSpPr/>
        <p:nvPr/>
      </p:nvGrpSpPr>
      <p:grpSpPr>
        <a:xfrm>
          <a:off x="0" y="0"/>
          <a:ext cx="0" cy="0"/>
          <a:chOff x="0" y="0"/>
          <a:chExt cx="0" cy="0"/>
        </a:xfrm>
      </p:grpSpPr>
      <p:sp>
        <p:nvSpPr>
          <p:cNvPr id="163" name="Google Shape;163;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4" name="Google Shape;164;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90000"/>
              </a:lnSpc>
              <a:spcBef>
                <a:spcPts val="0"/>
              </a:spcBef>
              <a:spcAft>
                <a:spcPts val="0"/>
              </a:spcAft>
              <a:buSzPts val="1800"/>
              <a:buChar char="●"/>
              <a:defRPr/>
            </a:lvl1pPr>
            <a:lvl2pPr indent="-317500" lvl="1" marL="914400" rtl="0" algn="l">
              <a:lnSpc>
                <a:spcPct val="90000"/>
              </a:lnSpc>
              <a:spcBef>
                <a:spcPts val="1600"/>
              </a:spcBef>
              <a:spcAft>
                <a:spcPts val="0"/>
              </a:spcAft>
              <a:buSzPts val="1400"/>
              <a:buChar char="○"/>
              <a:defRPr/>
            </a:lvl2pPr>
            <a:lvl3pPr indent="-317500" lvl="2" marL="1371600" rtl="0" algn="l">
              <a:lnSpc>
                <a:spcPct val="90000"/>
              </a:lnSpc>
              <a:spcBef>
                <a:spcPts val="1600"/>
              </a:spcBef>
              <a:spcAft>
                <a:spcPts val="0"/>
              </a:spcAft>
              <a:buSzPts val="1400"/>
              <a:buChar char="■"/>
              <a:defRPr/>
            </a:lvl3pPr>
            <a:lvl4pPr indent="-317500" lvl="3" marL="1828800" rtl="0" algn="l">
              <a:lnSpc>
                <a:spcPct val="90000"/>
              </a:lnSpc>
              <a:spcBef>
                <a:spcPts val="1600"/>
              </a:spcBef>
              <a:spcAft>
                <a:spcPts val="0"/>
              </a:spcAft>
              <a:buSzPts val="1400"/>
              <a:buChar char="●"/>
              <a:defRPr/>
            </a:lvl4pPr>
            <a:lvl5pPr indent="-317500" lvl="4" marL="2286000" rtl="0" algn="l">
              <a:lnSpc>
                <a:spcPct val="90000"/>
              </a:lnSpc>
              <a:spcBef>
                <a:spcPts val="1600"/>
              </a:spcBef>
              <a:spcAft>
                <a:spcPts val="0"/>
              </a:spcAft>
              <a:buSzPts val="1400"/>
              <a:buChar char="○"/>
              <a:defRPr/>
            </a:lvl5pPr>
            <a:lvl6pPr indent="-317500" lvl="5" marL="2743200" rtl="0" algn="l">
              <a:lnSpc>
                <a:spcPct val="90000"/>
              </a:lnSpc>
              <a:spcBef>
                <a:spcPts val="1600"/>
              </a:spcBef>
              <a:spcAft>
                <a:spcPts val="0"/>
              </a:spcAft>
              <a:buSzPts val="1400"/>
              <a:buChar char="■"/>
              <a:defRPr/>
            </a:lvl6pPr>
            <a:lvl7pPr indent="-317500" lvl="6" marL="3200400" rtl="0" algn="l">
              <a:lnSpc>
                <a:spcPct val="90000"/>
              </a:lnSpc>
              <a:spcBef>
                <a:spcPts val="1600"/>
              </a:spcBef>
              <a:spcAft>
                <a:spcPts val="0"/>
              </a:spcAft>
              <a:buSzPts val="1400"/>
              <a:buChar char="●"/>
              <a:defRPr/>
            </a:lvl7pPr>
            <a:lvl8pPr indent="-317500" lvl="7" marL="3657600" rtl="0" algn="l">
              <a:lnSpc>
                <a:spcPct val="90000"/>
              </a:lnSpc>
              <a:spcBef>
                <a:spcPts val="1600"/>
              </a:spcBef>
              <a:spcAft>
                <a:spcPts val="0"/>
              </a:spcAft>
              <a:buSzPts val="1400"/>
              <a:buChar char="○"/>
              <a:defRPr/>
            </a:lvl8pPr>
            <a:lvl9pPr indent="-317500" lvl="8" marL="4114800" rtl="0" algn="l">
              <a:lnSpc>
                <a:spcPct val="90000"/>
              </a:lnSpc>
              <a:spcBef>
                <a:spcPts val="1600"/>
              </a:spcBef>
              <a:spcAft>
                <a:spcPts val="1600"/>
              </a:spcAft>
              <a:buSzPts val="1400"/>
              <a:buChar char="■"/>
              <a:defRPr/>
            </a:lvl9pPr>
          </a:lstStyle>
          <a:p/>
        </p:txBody>
      </p:sp>
      <p:sp>
        <p:nvSpPr>
          <p:cNvPr id="165" name="Google Shape;165;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LOGO">
  <p:cSld name="1_TITLE and LOGO">
    <p:spTree>
      <p:nvGrpSpPr>
        <p:cNvPr id="20" name="Shape 20"/>
        <p:cNvGrpSpPr/>
        <p:nvPr/>
      </p:nvGrpSpPr>
      <p:grpSpPr>
        <a:xfrm>
          <a:off x="0" y="0"/>
          <a:ext cx="0" cy="0"/>
          <a:chOff x="0" y="0"/>
          <a:chExt cx="0" cy="0"/>
        </a:xfrm>
      </p:grpSpPr>
      <p:cxnSp>
        <p:nvCxnSpPr>
          <p:cNvPr id="21" name="Google Shape;21;p5"/>
          <p:cNvCxnSpPr/>
          <p:nvPr/>
        </p:nvCxnSpPr>
        <p:spPr>
          <a:xfrm>
            <a:off x="352425" y="342900"/>
            <a:ext cx="0" cy="387600"/>
          </a:xfrm>
          <a:prstGeom prst="straightConnector1">
            <a:avLst/>
          </a:prstGeom>
          <a:noFill/>
          <a:ln cap="flat" cmpd="sng" w="63500">
            <a:solidFill>
              <a:srgbClr val="0078C0"/>
            </a:solidFill>
            <a:prstDash val="solid"/>
            <a:miter lim="800000"/>
            <a:headEnd len="sm" w="sm" type="none"/>
            <a:tailEnd len="sm" w="sm" type="none"/>
          </a:ln>
        </p:spPr>
      </p:cxnSp>
      <p:pic>
        <p:nvPicPr>
          <p:cNvPr descr="casel_clear.tif" id="22" name="Google Shape;22;p5"/>
          <p:cNvPicPr preferRelativeResize="0"/>
          <p:nvPr/>
        </p:nvPicPr>
        <p:blipFill rotWithShape="1">
          <a:blip r:embed="rId2">
            <a:alphaModFix/>
          </a:blip>
          <a:srcRect b="0" l="0" r="0" t="0"/>
          <a:stretch/>
        </p:blipFill>
        <p:spPr>
          <a:xfrm>
            <a:off x="304800" y="4600575"/>
            <a:ext cx="384969" cy="299443"/>
          </a:xfrm>
          <a:prstGeom prst="rect">
            <a:avLst/>
          </a:prstGeom>
          <a:noFill/>
          <a:ln>
            <a:noFill/>
          </a:ln>
        </p:spPr>
      </p:pic>
      <p:sp>
        <p:nvSpPr>
          <p:cNvPr id="23" name="Google Shape;23;p5"/>
          <p:cNvSpPr txBox="1"/>
          <p:nvPr>
            <p:ph type="title"/>
          </p:nvPr>
        </p:nvSpPr>
        <p:spPr>
          <a:xfrm>
            <a:off x="438150" y="285705"/>
            <a:ext cx="2724300" cy="5022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0"/>
              </a:spcBef>
              <a:spcAft>
                <a:spcPts val="0"/>
              </a:spcAft>
              <a:buClr>
                <a:schemeClr val="dk1"/>
              </a:buClr>
              <a:buSzPts val="2100"/>
              <a:buFont typeface="Calibri"/>
              <a:buNone/>
              <a:defRPr b="1" i="0" sz="2100" u="none" cap="none" strike="noStrike">
                <a:solidFill>
                  <a:schemeClr val="dk1"/>
                </a:solidFill>
                <a:latin typeface="Calibri"/>
                <a:ea typeface="Calibri"/>
                <a:cs typeface="Calibri"/>
                <a:sym typeface="Calibri"/>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4" name="Google Shape;24;p5"/>
          <p:cNvSpPr txBox="1"/>
          <p:nvPr>
            <p:ph idx="12" type="sldNum"/>
          </p:nvPr>
        </p:nvSpPr>
        <p:spPr>
          <a:xfrm>
            <a:off x="8710613" y="4886325"/>
            <a:ext cx="866700" cy="1155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spcAft>
                <a:spcPts val="0"/>
              </a:spcAft>
              <a:buNone/>
              <a:defRPr b="0" i="0" sz="600">
                <a:solidFill>
                  <a:schemeClr val="accent2"/>
                </a:solidFill>
                <a:latin typeface="Calibri"/>
                <a:ea typeface="Calibri"/>
                <a:cs typeface="Calibri"/>
                <a:sym typeface="Calibri"/>
              </a:defRPr>
            </a:lvl1pPr>
            <a:lvl2pPr indent="0" lvl="1" marL="0" marR="0" rtl="0" algn="l">
              <a:spcBef>
                <a:spcPts val="0"/>
              </a:spcBef>
              <a:spcAft>
                <a:spcPts val="0"/>
              </a:spcAft>
              <a:buNone/>
              <a:defRPr b="0" i="0" sz="600">
                <a:solidFill>
                  <a:schemeClr val="accent2"/>
                </a:solidFill>
                <a:latin typeface="Calibri"/>
                <a:ea typeface="Calibri"/>
                <a:cs typeface="Calibri"/>
                <a:sym typeface="Calibri"/>
              </a:defRPr>
            </a:lvl2pPr>
            <a:lvl3pPr indent="0" lvl="2" marL="0" marR="0" rtl="0" algn="l">
              <a:spcBef>
                <a:spcPts val="0"/>
              </a:spcBef>
              <a:spcAft>
                <a:spcPts val="0"/>
              </a:spcAft>
              <a:buNone/>
              <a:defRPr b="0" i="0" sz="600">
                <a:solidFill>
                  <a:schemeClr val="accent2"/>
                </a:solidFill>
                <a:latin typeface="Calibri"/>
                <a:ea typeface="Calibri"/>
                <a:cs typeface="Calibri"/>
                <a:sym typeface="Calibri"/>
              </a:defRPr>
            </a:lvl3pPr>
            <a:lvl4pPr indent="0" lvl="3" marL="0" marR="0" rtl="0" algn="l">
              <a:spcBef>
                <a:spcPts val="0"/>
              </a:spcBef>
              <a:spcAft>
                <a:spcPts val="0"/>
              </a:spcAft>
              <a:buNone/>
              <a:defRPr b="0" i="0" sz="600">
                <a:solidFill>
                  <a:schemeClr val="accent2"/>
                </a:solidFill>
                <a:latin typeface="Calibri"/>
                <a:ea typeface="Calibri"/>
                <a:cs typeface="Calibri"/>
                <a:sym typeface="Calibri"/>
              </a:defRPr>
            </a:lvl4pPr>
            <a:lvl5pPr indent="0" lvl="4" marL="0" marR="0" rtl="0" algn="l">
              <a:spcBef>
                <a:spcPts val="0"/>
              </a:spcBef>
              <a:spcAft>
                <a:spcPts val="0"/>
              </a:spcAft>
              <a:buNone/>
              <a:defRPr b="0" i="0" sz="600">
                <a:solidFill>
                  <a:schemeClr val="accent2"/>
                </a:solidFill>
                <a:latin typeface="Calibri"/>
                <a:ea typeface="Calibri"/>
                <a:cs typeface="Calibri"/>
                <a:sym typeface="Calibri"/>
              </a:defRPr>
            </a:lvl5pPr>
            <a:lvl6pPr indent="0" lvl="5" marL="0" marR="0" rtl="0" algn="l">
              <a:spcBef>
                <a:spcPts val="0"/>
              </a:spcBef>
              <a:spcAft>
                <a:spcPts val="0"/>
              </a:spcAft>
              <a:buNone/>
              <a:defRPr b="0" i="0" sz="600">
                <a:solidFill>
                  <a:schemeClr val="accent2"/>
                </a:solidFill>
                <a:latin typeface="Calibri"/>
                <a:ea typeface="Calibri"/>
                <a:cs typeface="Calibri"/>
                <a:sym typeface="Calibri"/>
              </a:defRPr>
            </a:lvl6pPr>
            <a:lvl7pPr indent="0" lvl="6" marL="0" marR="0" rtl="0" algn="l">
              <a:spcBef>
                <a:spcPts val="0"/>
              </a:spcBef>
              <a:spcAft>
                <a:spcPts val="0"/>
              </a:spcAft>
              <a:buNone/>
              <a:defRPr b="0" i="0" sz="600">
                <a:solidFill>
                  <a:schemeClr val="accent2"/>
                </a:solidFill>
                <a:latin typeface="Calibri"/>
                <a:ea typeface="Calibri"/>
                <a:cs typeface="Calibri"/>
                <a:sym typeface="Calibri"/>
              </a:defRPr>
            </a:lvl7pPr>
            <a:lvl8pPr indent="0" lvl="7" marL="0" marR="0" rtl="0" algn="l">
              <a:spcBef>
                <a:spcPts val="0"/>
              </a:spcBef>
              <a:spcAft>
                <a:spcPts val="0"/>
              </a:spcAft>
              <a:buNone/>
              <a:defRPr b="0" i="0" sz="600">
                <a:solidFill>
                  <a:schemeClr val="accent2"/>
                </a:solidFill>
                <a:latin typeface="Calibri"/>
                <a:ea typeface="Calibri"/>
                <a:cs typeface="Calibri"/>
                <a:sym typeface="Calibri"/>
              </a:defRPr>
            </a:lvl8pPr>
            <a:lvl9pPr indent="0" lvl="8" marL="0" marR="0" rtl="0" algn="l">
              <a:spcBef>
                <a:spcPts val="0"/>
              </a:spcBef>
              <a:spcAft>
                <a:spcPts val="0"/>
              </a:spcAft>
              <a:buNone/>
              <a:defRPr b="0" i="0" sz="600">
                <a:solidFill>
                  <a:schemeClr val="accen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5" name="Google Shape;25;p5"/>
          <p:cNvSpPr txBox="1"/>
          <p:nvPr>
            <p:ph idx="1" type="body"/>
          </p:nvPr>
        </p:nvSpPr>
        <p:spPr>
          <a:xfrm>
            <a:off x="352425" y="1200150"/>
            <a:ext cx="5934000" cy="1714500"/>
          </a:xfrm>
          <a:prstGeom prst="rect">
            <a:avLst/>
          </a:prstGeom>
          <a:noFill/>
          <a:ln>
            <a:noFill/>
          </a:ln>
        </p:spPr>
        <p:txBody>
          <a:bodyPr anchorCtr="0" anchor="t" bIns="20950" lIns="41900" spcFirstLastPara="1" rIns="41900" wrap="square" tIns="20950">
            <a:noAutofit/>
          </a:bodyPr>
          <a:lstStyle>
            <a:lvl1pPr indent="-393700" lvl="0" marL="45720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1pPr>
            <a:lvl2pPr indent="-368300" lvl="1" marL="9144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6" name="Shape 166"/>
        <p:cNvGrpSpPr/>
        <p:nvPr/>
      </p:nvGrpSpPr>
      <p:grpSpPr>
        <a:xfrm>
          <a:off x="0" y="0"/>
          <a:ext cx="0" cy="0"/>
          <a:chOff x="0" y="0"/>
          <a:chExt cx="0" cy="0"/>
        </a:xfrm>
      </p:grpSpPr>
      <p:sp>
        <p:nvSpPr>
          <p:cNvPr id="167" name="Google Shape;167;p4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8" name="Google Shape;168;p4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9" name="Google Shape;169;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0" name="Google Shape;170;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1" name="Google Shape;171;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2" name="Shape 172"/>
        <p:cNvGrpSpPr/>
        <p:nvPr/>
      </p:nvGrpSpPr>
      <p:grpSpPr>
        <a:xfrm>
          <a:off x="0" y="0"/>
          <a:ext cx="0" cy="0"/>
          <a:chOff x="0" y="0"/>
          <a:chExt cx="0" cy="0"/>
        </a:xfrm>
      </p:grpSpPr>
      <p:sp>
        <p:nvSpPr>
          <p:cNvPr id="173" name="Google Shape;173;p44"/>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4" name="Google Shape;174;p44"/>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75" name="Google Shape;175;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6" name="Google Shape;176;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7" name="Google Shape;177;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8" name="Shape 178"/>
        <p:cNvGrpSpPr/>
        <p:nvPr/>
      </p:nvGrpSpPr>
      <p:grpSpPr>
        <a:xfrm>
          <a:off x="0" y="0"/>
          <a:ext cx="0" cy="0"/>
          <a:chOff x="0" y="0"/>
          <a:chExt cx="0" cy="0"/>
        </a:xfrm>
      </p:grpSpPr>
      <p:sp>
        <p:nvSpPr>
          <p:cNvPr id="179" name="Google Shape;179;p4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0" name="Google Shape;180;p4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1" name="Google Shape;181;p4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2" name="Google Shape;182;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3" name="Google Shape;183;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4" name="Google Shape;184;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5" name="Shape 185"/>
        <p:cNvGrpSpPr/>
        <p:nvPr/>
      </p:nvGrpSpPr>
      <p:grpSpPr>
        <a:xfrm>
          <a:off x="0" y="0"/>
          <a:ext cx="0" cy="0"/>
          <a:chOff x="0" y="0"/>
          <a:chExt cx="0" cy="0"/>
        </a:xfrm>
      </p:grpSpPr>
      <p:sp>
        <p:nvSpPr>
          <p:cNvPr id="186" name="Google Shape;186;p4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 name="Google Shape;187;p46"/>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88" name="Google Shape;188;p46"/>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9" name="Google Shape;189;p4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90" name="Google Shape;190;p46"/>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1" name="Google Shape;191;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2" name="Google Shape;192;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3" name="Google Shape;193;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4" name="Shape 194"/>
        <p:cNvGrpSpPr/>
        <p:nvPr/>
      </p:nvGrpSpPr>
      <p:grpSpPr>
        <a:xfrm>
          <a:off x="0" y="0"/>
          <a:ext cx="0" cy="0"/>
          <a:chOff x="0" y="0"/>
          <a:chExt cx="0" cy="0"/>
        </a:xfrm>
      </p:grpSpPr>
      <p:sp>
        <p:nvSpPr>
          <p:cNvPr id="195" name="Google Shape;195;p47"/>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6" name="Google Shape;196;p4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97" name="Google Shape;197;p47"/>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98" name="Google Shape;198;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9" name="Google Shape;199;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0" name="Google Shape;200;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1" name="Shape 201"/>
        <p:cNvGrpSpPr/>
        <p:nvPr/>
      </p:nvGrpSpPr>
      <p:grpSpPr>
        <a:xfrm>
          <a:off x="0" y="0"/>
          <a:ext cx="0" cy="0"/>
          <a:chOff x="0" y="0"/>
          <a:chExt cx="0" cy="0"/>
        </a:xfrm>
      </p:grpSpPr>
      <p:sp>
        <p:nvSpPr>
          <p:cNvPr id="202" name="Google Shape;202;p48"/>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3" name="Google Shape;203;p48"/>
          <p:cNvSpPr/>
          <p:nvPr>
            <p:ph idx="2" type="pic"/>
          </p:nvPr>
        </p:nvSpPr>
        <p:spPr>
          <a:xfrm>
            <a:off x="3887391" y="740569"/>
            <a:ext cx="4629300" cy="3655200"/>
          </a:xfrm>
          <a:prstGeom prst="rect">
            <a:avLst/>
          </a:prstGeom>
          <a:noFill/>
          <a:ln>
            <a:noFill/>
          </a:ln>
        </p:spPr>
      </p:sp>
      <p:sp>
        <p:nvSpPr>
          <p:cNvPr id="204" name="Google Shape;204;p48"/>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05" name="Google Shape;205;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6" name="Google Shape;206;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 name="Google Shape;207;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8" name="Shape 208"/>
        <p:cNvGrpSpPr/>
        <p:nvPr/>
      </p:nvGrpSpPr>
      <p:grpSpPr>
        <a:xfrm>
          <a:off x="0" y="0"/>
          <a:ext cx="0" cy="0"/>
          <a:chOff x="0" y="0"/>
          <a:chExt cx="0" cy="0"/>
        </a:xfrm>
      </p:grpSpPr>
      <p:sp>
        <p:nvSpPr>
          <p:cNvPr id="209" name="Google Shape;209;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0" name="Google Shape;210;p4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1" name="Google Shape;211;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2" name="Google Shape;212;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3" name="Google Shape;213;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4" name="Shape 214"/>
        <p:cNvGrpSpPr/>
        <p:nvPr/>
      </p:nvGrpSpPr>
      <p:grpSpPr>
        <a:xfrm>
          <a:off x="0" y="0"/>
          <a:ext cx="0" cy="0"/>
          <a:chOff x="0" y="0"/>
          <a:chExt cx="0" cy="0"/>
        </a:xfrm>
      </p:grpSpPr>
      <p:sp>
        <p:nvSpPr>
          <p:cNvPr id="215" name="Google Shape;215;p5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6" name="Google Shape;216;p5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7" name="Google Shape;217;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8" name="Google Shape;218;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9" name="Google Shape;219;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220" name="Shape 220"/>
        <p:cNvGrpSpPr/>
        <p:nvPr/>
      </p:nvGrpSpPr>
      <p:grpSpPr>
        <a:xfrm>
          <a:off x="0" y="0"/>
          <a:ext cx="0" cy="0"/>
          <a:chOff x="0" y="0"/>
          <a:chExt cx="0" cy="0"/>
        </a:xfrm>
      </p:grpSpPr>
      <p:pic>
        <p:nvPicPr>
          <p:cNvPr id="221" name="Google Shape;221;p51"/>
          <p:cNvPicPr preferRelativeResize="0"/>
          <p:nvPr/>
        </p:nvPicPr>
        <p:blipFill rotWithShape="1">
          <a:blip r:embed="rId2">
            <a:alphaModFix/>
          </a:blip>
          <a:srcRect b="796" l="9485" r="0" t="89883"/>
          <a:stretch/>
        </p:blipFill>
        <p:spPr>
          <a:xfrm>
            <a:off x="-475107" y="4606069"/>
            <a:ext cx="7284002" cy="3935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LOGO" showMasterSp="0">
  <p:cSld name="2_TITLE and LOGO">
    <p:spTree>
      <p:nvGrpSpPr>
        <p:cNvPr id="26" name="Shape 26"/>
        <p:cNvGrpSpPr/>
        <p:nvPr/>
      </p:nvGrpSpPr>
      <p:grpSpPr>
        <a:xfrm>
          <a:off x="0" y="0"/>
          <a:ext cx="0" cy="0"/>
          <a:chOff x="0" y="0"/>
          <a:chExt cx="0" cy="0"/>
        </a:xfrm>
      </p:grpSpPr>
      <p:pic>
        <p:nvPicPr>
          <p:cNvPr descr="casel_clear.tif" id="27" name="Google Shape;27;p6"/>
          <p:cNvPicPr preferRelativeResize="0"/>
          <p:nvPr/>
        </p:nvPicPr>
        <p:blipFill rotWithShape="1">
          <a:blip r:embed="rId2">
            <a:alphaModFix/>
          </a:blip>
          <a:srcRect b="0" l="0" r="0" t="0"/>
          <a:stretch/>
        </p:blipFill>
        <p:spPr>
          <a:xfrm>
            <a:off x="352189" y="4587877"/>
            <a:ext cx="299242" cy="299242"/>
          </a:xfrm>
          <a:prstGeom prst="rect">
            <a:avLst/>
          </a:prstGeom>
          <a:noFill/>
          <a:ln>
            <a:noFill/>
          </a:ln>
        </p:spPr>
      </p:pic>
      <p:sp>
        <p:nvSpPr>
          <p:cNvPr id="28" name="Google Shape;28;p6"/>
          <p:cNvSpPr txBox="1"/>
          <p:nvPr>
            <p:ph type="title"/>
          </p:nvPr>
        </p:nvSpPr>
        <p:spPr>
          <a:xfrm>
            <a:off x="438150" y="285706"/>
            <a:ext cx="2724300" cy="4500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cxnSp>
        <p:nvCxnSpPr>
          <p:cNvPr id="29" name="Google Shape;29;p6"/>
          <p:cNvCxnSpPr/>
          <p:nvPr/>
        </p:nvCxnSpPr>
        <p:spPr>
          <a:xfrm>
            <a:off x="352425" y="342900"/>
            <a:ext cx="0" cy="387600"/>
          </a:xfrm>
          <a:prstGeom prst="straightConnector1">
            <a:avLst/>
          </a:prstGeom>
          <a:noFill/>
          <a:ln cap="flat" cmpd="sng" w="63500">
            <a:solidFill>
              <a:srgbClr val="0078C0"/>
            </a:solidFill>
            <a:prstDash val="solid"/>
            <a:miter lim="800000"/>
            <a:headEnd len="sm" w="sm" type="none"/>
            <a:tailEnd len="sm" w="sm" type="none"/>
          </a:ln>
        </p:spPr>
      </p:cxnSp>
      <p:sp>
        <p:nvSpPr>
          <p:cNvPr id="30" name="Google Shape;30;p6"/>
          <p:cNvSpPr txBox="1"/>
          <p:nvPr>
            <p:ph idx="12" type="sldNum"/>
          </p:nvPr>
        </p:nvSpPr>
        <p:spPr>
          <a:xfrm>
            <a:off x="8710613" y="4886325"/>
            <a:ext cx="866700" cy="951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sz="500">
                <a:solidFill>
                  <a:srgbClr val="C0C0C8"/>
                </a:solidFill>
                <a:latin typeface="Calibri"/>
                <a:ea typeface="Calibri"/>
                <a:cs typeface="Calibri"/>
                <a:sym typeface="Calibri"/>
              </a:defRPr>
            </a:lvl1pPr>
            <a:lvl2pPr indent="0" lvl="1" marL="0" marR="0" rtl="0" algn="l">
              <a:spcBef>
                <a:spcPts val="0"/>
              </a:spcBef>
              <a:buNone/>
              <a:defRPr b="1" sz="500">
                <a:solidFill>
                  <a:srgbClr val="C0C0C8"/>
                </a:solidFill>
                <a:latin typeface="Calibri"/>
                <a:ea typeface="Calibri"/>
                <a:cs typeface="Calibri"/>
                <a:sym typeface="Calibri"/>
              </a:defRPr>
            </a:lvl2pPr>
            <a:lvl3pPr indent="0" lvl="2" marL="0" marR="0" rtl="0" algn="l">
              <a:spcBef>
                <a:spcPts val="0"/>
              </a:spcBef>
              <a:buNone/>
              <a:defRPr b="1" sz="500">
                <a:solidFill>
                  <a:srgbClr val="C0C0C8"/>
                </a:solidFill>
                <a:latin typeface="Calibri"/>
                <a:ea typeface="Calibri"/>
                <a:cs typeface="Calibri"/>
                <a:sym typeface="Calibri"/>
              </a:defRPr>
            </a:lvl3pPr>
            <a:lvl4pPr indent="0" lvl="3" marL="0" marR="0" rtl="0" algn="l">
              <a:spcBef>
                <a:spcPts val="0"/>
              </a:spcBef>
              <a:buNone/>
              <a:defRPr b="1" sz="500">
                <a:solidFill>
                  <a:srgbClr val="C0C0C8"/>
                </a:solidFill>
                <a:latin typeface="Calibri"/>
                <a:ea typeface="Calibri"/>
                <a:cs typeface="Calibri"/>
                <a:sym typeface="Calibri"/>
              </a:defRPr>
            </a:lvl4pPr>
            <a:lvl5pPr indent="0" lvl="4" marL="0" marR="0" rtl="0" algn="l">
              <a:spcBef>
                <a:spcPts val="0"/>
              </a:spcBef>
              <a:buNone/>
              <a:defRPr b="1" sz="500">
                <a:solidFill>
                  <a:srgbClr val="C0C0C8"/>
                </a:solidFill>
                <a:latin typeface="Calibri"/>
                <a:ea typeface="Calibri"/>
                <a:cs typeface="Calibri"/>
                <a:sym typeface="Calibri"/>
              </a:defRPr>
            </a:lvl5pPr>
            <a:lvl6pPr indent="0" lvl="5" marL="0" marR="0" rtl="0" algn="l">
              <a:spcBef>
                <a:spcPts val="0"/>
              </a:spcBef>
              <a:buNone/>
              <a:defRPr b="1" sz="500">
                <a:solidFill>
                  <a:srgbClr val="C0C0C8"/>
                </a:solidFill>
                <a:latin typeface="Calibri"/>
                <a:ea typeface="Calibri"/>
                <a:cs typeface="Calibri"/>
                <a:sym typeface="Calibri"/>
              </a:defRPr>
            </a:lvl6pPr>
            <a:lvl7pPr indent="0" lvl="6" marL="0" marR="0" rtl="0" algn="l">
              <a:spcBef>
                <a:spcPts val="0"/>
              </a:spcBef>
              <a:buNone/>
              <a:defRPr b="1" sz="500">
                <a:solidFill>
                  <a:srgbClr val="C0C0C8"/>
                </a:solidFill>
                <a:latin typeface="Calibri"/>
                <a:ea typeface="Calibri"/>
                <a:cs typeface="Calibri"/>
                <a:sym typeface="Calibri"/>
              </a:defRPr>
            </a:lvl7pPr>
            <a:lvl8pPr indent="0" lvl="7" marL="0" marR="0" rtl="0" algn="l">
              <a:spcBef>
                <a:spcPts val="0"/>
              </a:spcBef>
              <a:buNone/>
              <a:defRPr b="1" sz="500">
                <a:solidFill>
                  <a:srgbClr val="C0C0C8"/>
                </a:solidFill>
                <a:latin typeface="Calibri"/>
                <a:ea typeface="Calibri"/>
                <a:cs typeface="Calibri"/>
                <a:sym typeface="Calibri"/>
              </a:defRPr>
            </a:lvl8pPr>
            <a:lvl9pPr indent="0" lvl="8" marL="0" marR="0" rtl="0" algn="l">
              <a:spcBef>
                <a:spcPts val="0"/>
              </a:spcBef>
              <a:buNone/>
              <a:defRPr b="1" sz="500">
                <a:solidFill>
                  <a:srgbClr val="C0C0C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ACKGROUND IMAGE" showMasterSp="0">
  <p:cSld name="FULL BACKGROUND IMAGE">
    <p:spTree>
      <p:nvGrpSpPr>
        <p:cNvPr id="31" name="Shape 31"/>
        <p:cNvGrpSpPr/>
        <p:nvPr/>
      </p:nvGrpSpPr>
      <p:grpSpPr>
        <a:xfrm>
          <a:off x="0" y="0"/>
          <a:ext cx="0" cy="0"/>
          <a:chOff x="0" y="0"/>
          <a:chExt cx="0" cy="0"/>
        </a:xfrm>
      </p:grpSpPr>
      <p:sp>
        <p:nvSpPr>
          <p:cNvPr id="32" name="Google Shape;32;p7"/>
          <p:cNvSpPr/>
          <p:nvPr>
            <p:ph idx="2" type="pic"/>
          </p:nvPr>
        </p:nvSpPr>
        <p:spPr>
          <a:xfrm>
            <a:off x="0" y="0"/>
            <a:ext cx="9144000" cy="51435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900"/>
              </a:spcBef>
              <a:spcAft>
                <a:spcPts val="0"/>
              </a:spcAft>
              <a:buClr>
                <a:schemeClr val="dk1"/>
              </a:buClr>
              <a:buSzPts val="2600"/>
              <a:buFont typeface="Arial"/>
              <a:buChar char="•"/>
              <a:defRPr b="0" i="0" sz="26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Roboto"/>
                <a:ea typeface="Roboto"/>
                <a:cs typeface="Roboto"/>
                <a:sym typeface="Roboto"/>
              </a:defRPr>
            </a:lvl9pPr>
          </a:lstStyle>
          <a:p/>
        </p:txBody>
      </p:sp>
      <p:sp>
        <p:nvSpPr>
          <p:cNvPr id="33" name="Google Shape;33;p7"/>
          <p:cNvSpPr txBox="1"/>
          <p:nvPr>
            <p:ph idx="12" type="sldNum"/>
          </p:nvPr>
        </p:nvSpPr>
        <p:spPr>
          <a:xfrm>
            <a:off x="8710613" y="4886325"/>
            <a:ext cx="866700" cy="1155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sz="600">
                <a:solidFill>
                  <a:schemeClr val="accent2"/>
                </a:solidFill>
                <a:latin typeface="Roboto"/>
                <a:ea typeface="Roboto"/>
                <a:cs typeface="Roboto"/>
                <a:sym typeface="Roboto"/>
              </a:defRPr>
            </a:lvl1pPr>
            <a:lvl2pPr indent="0" lvl="1" marL="0" marR="0" rtl="0" algn="l">
              <a:spcBef>
                <a:spcPts val="0"/>
              </a:spcBef>
              <a:buNone/>
              <a:defRPr b="1" sz="600">
                <a:solidFill>
                  <a:schemeClr val="accent2"/>
                </a:solidFill>
                <a:latin typeface="Roboto"/>
                <a:ea typeface="Roboto"/>
                <a:cs typeface="Roboto"/>
                <a:sym typeface="Roboto"/>
              </a:defRPr>
            </a:lvl2pPr>
            <a:lvl3pPr indent="0" lvl="2" marL="0" marR="0" rtl="0" algn="l">
              <a:spcBef>
                <a:spcPts val="0"/>
              </a:spcBef>
              <a:buNone/>
              <a:defRPr b="1" sz="600">
                <a:solidFill>
                  <a:schemeClr val="accent2"/>
                </a:solidFill>
                <a:latin typeface="Roboto"/>
                <a:ea typeface="Roboto"/>
                <a:cs typeface="Roboto"/>
                <a:sym typeface="Roboto"/>
              </a:defRPr>
            </a:lvl3pPr>
            <a:lvl4pPr indent="0" lvl="3" marL="0" marR="0" rtl="0" algn="l">
              <a:spcBef>
                <a:spcPts val="0"/>
              </a:spcBef>
              <a:buNone/>
              <a:defRPr b="1" sz="600">
                <a:solidFill>
                  <a:schemeClr val="accent2"/>
                </a:solidFill>
                <a:latin typeface="Roboto"/>
                <a:ea typeface="Roboto"/>
                <a:cs typeface="Roboto"/>
                <a:sym typeface="Roboto"/>
              </a:defRPr>
            </a:lvl4pPr>
            <a:lvl5pPr indent="0" lvl="4" marL="0" marR="0" rtl="0" algn="l">
              <a:spcBef>
                <a:spcPts val="0"/>
              </a:spcBef>
              <a:buNone/>
              <a:defRPr b="1" sz="600">
                <a:solidFill>
                  <a:schemeClr val="accent2"/>
                </a:solidFill>
                <a:latin typeface="Roboto"/>
                <a:ea typeface="Roboto"/>
                <a:cs typeface="Roboto"/>
                <a:sym typeface="Roboto"/>
              </a:defRPr>
            </a:lvl5pPr>
            <a:lvl6pPr indent="0" lvl="5" marL="0" marR="0" rtl="0" algn="l">
              <a:spcBef>
                <a:spcPts val="0"/>
              </a:spcBef>
              <a:buNone/>
              <a:defRPr b="1" sz="600">
                <a:solidFill>
                  <a:schemeClr val="accent2"/>
                </a:solidFill>
                <a:latin typeface="Roboto"/>
                <a:ea typeface="Roboto"/>
                <a:cs typeface="Roboto"/>
                <a:sym typeface="Roboto"/>
              </a:defRPr>
            </a:lvl6pPr>
            <a:lvl7pPr indent="0" lvl="6" marL="0" marR="0" rtl="0" algn="l">
              <a:spcBef>
                <a:spcPts val="0"/>
              </a:spcBef>
              <a:buNone/>
              <a:defRPr b="1" sz="600">
                <a:solidFill>
                  <a:schemeClr val="accent2"/>
                </a:solidFill>
                <a:latin typeface="Roboto"/>
                <a:ea typeface="Roboto"/>
                <a:cs typeface="Roboto"/>
                <a:sym typeface="Roboto"/>
              </a:defRPr>
            </a:lvl7pPr>
            <a:lvl8pPr indent="0" lvl="7" marL="0" marR="0" rtl="0" algn="l">
              <a:spcBef>
                <a:spcPts val="0"/>
              </a:spcBef>
              <a:buNone/>
              <a:defRPr b="1" sz="600">
                <a:solidFill>
                  <a:schemeClr val="accent2"/>
                </a:solidFill>
                <a:latin typeface="Roboto"/>
                <a:ea typeface="Roboto"/>
                <a:cs typeface="Roboto"/>
                <a:sym typeface="Roboto"/>
              </a:defRPr>
            </a:lvl8pPr>
            <a:lvl9pPr indent="0" lvl="8" marL="0" marR="0" rtl="0" algn="l">
              <a:spcBef>
                <a:spcPts val="0"/>
              </a:spcBef>
              <a:buNone/>
              <a:defRPr b="1" sz="600">
                <a:solidFill>
                  <a:schemeClr val="accent2"/>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34" name="Shape 34"/>
        <p:cNvGrpSpPr/>
        <p:nvPr/>
      </p:nvGrpSpPr>
      <p:grpSpPr>
        <a:xfrm>
          <a:off x="0" y="0"/>
          <a:ext cx="0" cy="0"/>
          <a:chOff x="0" y="0"/>
          <a:chExt cx="0" cy="0"/>
        </a:xfrm>
      </p:grpSpPr>
      <p:sp>
        <p:nvSpPr>
          <p:cNvPr id="35" name="Google Shape;35;p8"/>
          <p:cNvSpPr txBox="1"/>
          <p:nvPr>
            <p:ph idx="12" type="sldNum"/>
          </p:nvPr>
        </p:nvSpPr>
        <p:spPr>
          <a:xfrm>
            <a:off x="8710613" y="4886325"/>
            <a:ext cx="866700" cy="1155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sz="600">
                <a:solidFill>
                  <a:schemeClr val="accent2"/>
                </a:solidFill>
                <a:latin typeface="Roboto"/>
                <a:ea typeface="Roboto"/>
                <a:cs typeface="Roboto"/>
                <a:sym typeface="Roboto"/>
              </a:defRPr>
            </a:lvl1pPr>
            <a:lvl2pPr indent="0" lvl="1" marL="0" marR="0" rtl="0" algn="l">
              <a:spcBef>
                <a:spcPts val="0"/>
              </a:spcBef>
              <a:buNone/>
              <a:defRPr b="1" sz="600">
                <a:solidFill>
                  <a:schemeClr val="accent2"/>
                </a:solidFill>
                <a:latin typeface="Roboto"/>
                <a:ea typeface="Roboto"/>
                <a:cs typeface="Roboto"/>
                <a:sym typeface="Roboto"/>
              </a:defRPr>
            </a:lvl2pPr>
            <a:lvl3pPr indent="0" lvl="2" marL="0" marR="0" rtl="0" algn="l">
              <a:spcBef>
                <a:spcPts val="0"/>
              </a:spcBef>
              <a:buNone/>
              <a:defRPr b="1" sz="600">
                <a:solidFill>
                  <a:schemeClr val="accent2"/>
                </a:solidFill>
                <a:latin typeface="Roboto"/>
                <a:ea typeface="Roboto"/>
                <a:cs typeface="Roboto"/>
                <a:sym typeface="Roboto"/>
              </a:defRPr>
            </a:lvl3pPr>
            <a:lvl4pPr indent="0" lvl="3" marL="0" marR="0" rtl="0" algn="l">
              <a:spcBef>
                <a:spcPts val="0"/>
              </a:spcBef>
              <a:buNone/>
              <a:defRPr b="1" sz="600">
                <a:solidFill>
                  <a:schemeClr val="accent2"/>
                </a:solidFill>
                <a:latin typeface="Roboto"/>
                <a:ea typeface="Roboto"/>
                <a:cs typeface="Roboto"/>
                <a:sym typeface="Roboto"/>
              </a:defRPr>
            </a:lvl4pPr>
            <a:lvl5pPr indent="0" lvl="4" marL="0" marR="0" rtl="0" algn="l">
              <a:spcBef>
                <a:spcPts val="0"/>
              </a:spcBef>
              <a:buNone/>
              <a:defRPr b="1" sz="600">
                <a:solidFill>
                  <a:schemeClr val="accent2"/>
                </a:solidFill>
                <a:latin typeface="Roboto"/>
                <a:ea typeface="Roboto"/>
                <a:cs typeface="Roboto"/>
                <a:sym typeface="Roboto"/>
              </a:defRPr>
            </a:lvl5pPr>
            <a:lvl6pPr indent="0" lvl="5" marL="0" marR="0" rtl="0" algn="l">
              <a:spcBef>
                <a:spcPts val="0"/>
              </a:spcBef>
              <a:buNone/>
              <a:defRPr b="1" sz="600">
                <a:solidFill>
                  <a:schemeClr val="accent2"/>
                </a:solidFill>
                <a:latin typeface="Roboto"/>
                <a:ea typeface="Roboto"/>
                <a:cs typeface="Roboto"/>
                <a:sym typeface="Roboto"/>
              </a:defRPr>
            </a:lvl6pPr>
            <a:lvl7pPr indent="0" lvl="6" marL="0" marR="0" rtl="0" algn="l">
              <a:spcBef>
                <a:spcPts val="0"/>
              </a:spcBef>
              <a:buNone/>
              <a:defRPr b="1" sz="600">
                <a:solidFill>
                  <a:schemeClr val="accent2"/>
                </a:solidFill>
                <a:latin typeface="Roboto"/>
                <a:ea typeface="Roboto"/>
                <a:cs typeface="Roboto"/>
                <a:sym typeface="Roboto"/>
              </a:defRPr>
            </a:lvl7pPr>
            <a:lvl8pPr indent="0" lvl="7" marL="0" marR="0" rtl="0" algn="l">
              <a:spcBef>
                <a:spcPts val="0"/>
              </a:spcBef>
              <a:buNone/>
              <a:defRPr b="1" sz="600">
                <a:solidFill>
                  <a:schemeClr val="accent2"/>
                </a:solidFill>
                <a:latin typeface="Roboto"/>
                <a:ea typeface="Roboto"/>
                <a:cs typeface="Roboto"/>
                <a:sym typeface="Roboto"/>
              </a:defRPr>
            </a:lvl8pPr>
            <a:lvl9pPr indent="0" lvl="8" marL="0" marR="0" rtl="0" algn="l">
              <a:spcBef>
                <a:spcPts val="0"/>
              </a:spcBef>
              <a:buNone/>
              <a:defRPr b="1" sz="600">
                <a:solidFill>
                  <a:schemeClr val="accent2"/>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OGO" showMasterSp="0">
  <p:cSld name="TITLE and LOGO">
    <p:spTree>
      <p:nvGrpSpPr>
        <p:cNvPr id="36" name="Shape 36"/>
        <p:cNvGrpSpPr/>
        <p:nvPr/>
      </p:nvGrpSpPr>
      <p:grpSpPr>
        <a:xfrm>
          <a:off x="0" y="0"/>
          <a:ext cx="0" cy="0"/>
          <a:chOff x="0" y="0"/>
          <a:chExt cx="0" cy="0"/>
        </a:xfrm>
      </p:grpSpPr>
      <p:sp>
        <p:nvSpPr>
          <p:cNvPr id="37" name="Google Shape;37;p9"/>
          <p:cNvSpPr txBox="1"/>
          <p:nvPr>
            <p:ph type="title"/>
          </p:nvPr>
        </p:nvSpPr>
        <p:spPr>
          <a:xfrm>
            <a:off x="438150" y="285705"/>
            <a:ext cx="2724300" cy="5022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0"/>
              </a:spcBef>
              <a:spcAft>
                <a:spcPts val="0"/>
              </a:spcAft>
              <a:buClr>
                <a:schemeClr val="dk1"/>
              </a:buClr>
              <a:buSzPts val="2100"/>
              <a:buFont typeface="Roboto"/>
              <a:buNone/>
              <a:defRPr b="1" i="0" sz="2100" u="none" cap="none" strike="noStrike">
                <a:solidFill>
                  <a:schemeClr val="dk1"/>
                </a:solidFill>
                <a:latin typeface="Roboto"/>
                <a:ea typeface="Roboto"/>
                <a:cs typeface="Roboto"/>
                <a:sym typeface="Roboto"/>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cxnSp>
        <p:nvCxnSpPr>
          <p:cNvPr id="38" name="Google Shape;38;p9"/>
          <p:cNvCxnSpPr/>
          <p:nvPr/>
        </p:nvCxnSpPr>
        <p:spPr>
          <a:xfrm>
            <a:off x="352425" y="342900"/>
            <a:ext cx="0" cy="387600"/>
          </a:xfrm>
          <a:prstGeom prst="straightConnector1">
            <a:avLst/>
          </a:prstGeom>
          <a:noFill/>
          <a:ln cap="flat" cmpd="sng" w="63500">
            <a:solidFill>
              <a:srgbClr val="0078C0"/>
            </a:solidFill>
            <a:prstDash val="solid"/>
            <a:miter lim="800000"/>
            <a:headEnd len="sm" w="sm" type="none"/>
            <a:tailEnd len="sm" w="sm" type="none"/>
          </a:ln>
        </p:spPr>
      </p:cxnSp>
      <p:cxnSp>
        <p:nvCxnSpPr>
          <p:cNvPr id="39" name="Google Shape;39;p9"/>
          <p:cNvCxnSpPr/>
          <p:nvPr/>
        </p:nvCxnSpPr>
        <p:spPr>
          <a:xfrm>
            <a:off x="352425" y="4593492"/>
            <a:ext cx="0" cy="277800"/>
          </a:xfrm>
          <a:prstGeom prst="straightConnector1">
            <a:avLst/>
          </a:prstGeom>
          <a:noFill/>
          <a:ln cap="flat" cmpd="sng" w="63500">
            <a:solidFill>
              <a:srgbClr val="0078C0"/>
            </a:solidFill>
            <a:prstDash val="solid"/>
            <a:miter lim="800000"/>
            <a:headEnd len="sm" w="sm" type="none"/>
            <a:tailEnd len="sm" w="sm" type="none"/>
          </a:ln>
        </p:spPr>
      </p:cxnSp>
      <p:pic>
        <p:nvPicPr>
          <p:cNvPr descr="casel_clear.tif" id="40" name="Google Shape;40;p9"/>
          <p:cNvPicPr preferRelativeResize="0"/>
          <p:nvPr/>
        </p:nvPicPr>
        <p:blipFill rotWithShape="1">
          <a:blip r:embed="rId2">
            <a:alphaModFix/>
          </a:blip>
          <a:srcRect b="0" l="0" r="0" t="0"/>
          <a:stretch/>
        </p:blipFill>
        <p:spPr>
          <a:xfrm>
            <a:off x="419100" y="4600575"/>
            <a:ext cx="384739" cy="299242"/>
          </a:xfrm>
          <a:prstGeom prst="rect">
            <a:avLst/>
          </a:prstGeom>
          <a:noFill/>
          <a:ln>
            <a:noFill/>
          </a:ln>
        </p:spPr>
      </p:pic>
      <p:sp>
        <p:nvSpPr>
          <p:cNvPr id="41" name="Google Shape;41;p9"/>
          <p:cNvSpPr txBox="1"/>
          <p:nvPr>
            <p:ph idx="12" type="sldNum"/>
          </p:nvPr>
        </p:nvSpPr>
        <p:spPr>
          <a:xfrm>
            <a:off x="8710613" y="4886325"/>
            <a:ext cx="866700" cy="1155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sz="600">
                <a:solidFill>
                  <a:schemeClr val="accent2"/>
                </a:solidFill>
                <a:latin typeface="Roboto"/>
                <a:ea typeface="Roboto"/>
                <a:cs typeface="Roboto"/>
                <a:sym typeface="Roboto"/>
              </a:defRPr>
            </a:lvl1pPr>
            <a:lvl2pPr indent="0" lvl="1" marL="0" marR="0" rtl="0" algn="l">
              <a:spcBef>
                <a:spcPts val="0"/>
              </a:spcBef>
              <a:buNone/>
              <a:defRPr b="1" sz="600">
                <a:solidFill>
                  <a:schemeClr val="accent2"/>
                </a:solidFill>
                <a:latin typeface="Roboto"/>
                <a:ea typeface="Roboto"/>
                <a:cs typeface="Roboto"/>
                <a:sym typeface="Roboto"/>
              </a:defRPr>
            </a:lvl2pPr>
            <a:lvl3pPr indent="0" lvl="2" marL="0" marR="0" rtl="0" algn="l">
              <a:spcBef>
                <a:spcPts val="0"/>
              </a:spcBef>
              <a:buNone/>
              <a:defRPr b="1" sz="600">
                <a:solidFill>
                  <a:schemeClr val="accent2"/>
                </a:solidFill>
                <a:latin typeface="Roboto"/>
                <a:ea typeface="Roboto"/>
                <a:cs typeface="Roboto"/>
                <a:sym typeface="Roboto"/>
              </a:defRPr>
            </a:lvl3pPr>
            <a:lvl4pPr indent="0" lvl="3" marL="0" marR="0" rtl="0" algn="l">
              <a:spcBef>
                <a:spcPts val="0"/>
              </a:spcBef>
              <a:buNone/>
              <a:defRPr b="1" sz="600">
                <a:solidFill>
                  <a:schemeClr val="accent2"/>
                </a:solidFill>
                <a:latin typeface="Roboto"/>
                <a:ea typeface="Roboto"/>
                <a:cs typeface="Roboto"/>
                <a:sym typeface="Roboto"/>
              </a:defRPr>
            </a:lvl4pPr>
            <a:lvl5pPr indent="0" lvl="4" marL="0" marR="0" rtl="0" algn="l">
              <a:spcBef>
                <a:spcPts val="0"/>
              </a:spcBef>
              <a:buNone/>
              <a:defRPr b="1" sz="600">
                <a:solidFill>
                  <a:schemeClr val="accent2"/>
                </a:solidFill>
                <a:latin typeface="Roboto"/>
                <a:ea typeface="Roboto"/>
                <a:cs typeface="Roboto"/>
                <a:sym typeface="Roboto"/>
              </a:defRPr>
            </a:lvl5pPr>
            <a:lvl6pPr indent="0" lvl="5" marL="0" marR="0" rtl="0" algn="l">
              <a:spcBef>
                <a:spcPts val="0"/>
              </a:spcBef>
              <a:buNone/>
              <a:defRPr b="1" sz="600">
                <a:solidFill>
                  <a:schemeClr val="accent2"/>
                </a:solidFill>
                <a:latin typeface="Roboto"/>
                <a:ea typeface="Roboto"/>
                <a:cs typeface="Roboto"/>
                <a:sym typeface="Roboto"/>
              </a:defRPr>
            </a:lvl6pPr>
            <a:lvl7pPr indent="0" lvl="6" marL="0" marR="0" rtl="0" algn="l">
              <a:spcBef>
                <a:spcPts val="0"/>
              </a:spcBef>
              <a:buNone/>
              <a:defRPr b="1" sz="600">
                <a:solidFill>
                  <a:schemeClr val="accent2"/>
                </a:solidFill>
                <a:latin typeface="Roboto"/>
                <a:ea typeface="Roboto"/>
                <a:cs typeface="Roboto"/>
                <a:sym typeface="Roboto"/>
              </a:defRPr>
            </a:lvl7pPr>
            <a:lvl8pPr indent="0" lvl="7" marL="0" marR="0" rtl="0" algn="l">
              <a:spcBef>
                <a:spcPts val="0"/>
              </a:spcBef>
              <a:buNone/>
              <a:defRPr b="1" sz="600">
                <a:solidFill>
                  <a:schemeClr val="accent2"/>
                </a:solidFill>
                <a:latin typeface="Roboto"/>
                <a:ea typeface="Roboto"/>
                <a:cs typeface="Roboto"/>
                <a:sym typeface="Roboto"/>
              </a:defRPr>
            </a:lvl8pPr>
            <a:lvl9pPr indent="0" lvl="8" marL="0" marR="0" rtl="0" algn="l">
              <a:spcBef>
                <a:spcPts val="0"/>
              </a:spcBef>
              <a:buNone/>
              <a:defRPr b="1" sz="600">
                <a:solidFill>
                  <a:schemeClr val="accent2"/>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OP SLIDE" showMasterSp="0">
  <p:cSld name="DARK TOP SLIDE">
    <p:spTree>
      <p:nvGrpSpPr>
        <p:cNvPr id="42" name="Shape 42"/>
        <p:cNvGrpSpPr/>
        <p:nvPr/>
      </p:nvGrpSpPr>
      <p:grpSpPr>
        <a:xfrm>
          <a:off x="0" y="0"/>
          <a:ext cx="0" cy="0"/>
          <a:chOff x="0" y="0"/>
          <a:chExt cx="0" cy="0"/>
        </a:xfrm>
      </p:grpSpPr>
      <p:sp>
        <p:nvSpPr>
          <p:cNvPr id="43" name="Google Shape;43;p10"/>
          <p:cNvSpPr/>
          <p:nvPr/>
        </p:nvSpPr>
        <p:spPr>
          <a:xfrm>
            <a:off x="0" y="0"/>
            <a:ext cx="9144000" cy="2571900"/>
          </a:xfrm>
          <a:prstGeom prst="rect">
            <a:avLst/>
          </a:prstGeom>
          <a:solidFill>
            <a:schemeClr val="dk1"/>
          </a:solidFill>
          <a:ln>
            <a:noFill/>
          </a:ln>
        </p:spPr>
        <p:txBody>
          <a:bodyPr anchorCtr="0" anchor="ctr" bIns="20950" lIns="41900" spcFirstLastPara="1" rIns="41900" wrap="square" tIns="20950">
            <a:noAutofit/>
          </a:bodyPr>
          <a:lstStyle/>
          <a:p>
            <a:pPr indent="0" lvl="0" marL="0" marR="0" rtl="0" algn="ctr">
              <a:spcBef>
                <a:spcPts val="0"/>
              </a:spcBef>
              <a:spcAft>
                <a:spcPts val="0"/>
              </a:spcAft>
              <a:buNone/>
            </a:pPr>
            <a:r>
              <a:t/>
            </a:r>
            <a:endParaRPr sz="1300">
              <a:solidFill>
                <a:schemeClr val="dk1"/>
              </a:solidFill>
              <a:latin typeface="Roboto"/>
              <a:ea typeface="Roboto"/>
              <a:cs typeface="Roboto"/>
              <a:sym typeface="Roboto"/>
            </a:endParaRPr>
          </a:p>
        </p:txBody>
      </p:sp>
      <p:sp>
        <p:nvSpPr>
          <p:cNvPr id="44" name="Google Shape;44;p10"/>
          <p:cNvSpPr txBox="1"/>
          <p:nvPr/>
        </p:nvSpPr>
        <p:spPr>
          <a:xfrm>
            <a:off x="438150" y="4540704"/>
            <a:ext cx="543000" cy="3579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r>
              <a:rPr b="1" lang="en-US" sz="1300">
                <a:solidFill>
                  <a:schemeClr val="accent2"/>
                </a:solidFill>
                <a:latin typeface="Roboto"/>
                <a:ea typeface="Roboto"/>
                <a:cs typeface="Roboto"/>
                <a:sym typeface="Roboto"/>
              </a:rPr>
              <a:t>your logo</a:t>
            </a:r>
            <a:endParaRPr b="1" sz="900">
              <a:solidFill>
                <a:schemeClr val="accent2"/>
              </a:solidFill>
              <a:latin typeface="Roboto"/>
              <a:ea typeface="Roboto"/>
              <a:cs typeface="Roboto"/>
              <a:sym typeface="Roboto"/>
            </a:endParaRPr>
          </a:p>
        </p:txBody>
      </p:sp>
      <p:sp>
        <p:nvSpPr>
          <p:cNvPr id="45" name="Google Shape;45;p10"/>
          <p:cNvSpPr txBox="1"/>
          <p:nvPr>
            <p:ph type="title"/>
          </p:nvPr>
        </p:nvSpPr>
        <p:spPr>
          <a:xfrm>
            <a:off x="438150" y="285705"/>
            <a:ext cx="2724300" cy="502200"/>
          </a:xfrm>
          <a:prstGeom prst="rect">
            <a:avLst/>
          </a:prstGeom>
          <a:noFill/>
          <a:ln>
            <a:noFill/>
          </a:ln>
        </p:spPr>
        <p:txBody>
          <a:bodyPr anchorCtr="0" anchor="t" bIns="20950" lIns="41900" spcFirstLastPara="1" rIns="41900" wrap="square" tIns="20950">
            <a:noAutofit/>
          </a:bodyPr>
          <a:lstStyle>
            <a:lvl1pPr lvl="0" marR="0" rtl="0" algn="l">
              <a:lnSpc>
                <a:spcPct val="90000"/>
              </a:lnSpc>
              <a:spcBef>
                <a:spcPts val="0"/>
              </a:spcBef>
              <a:spcAft>
                <a:spcPts val="0"/>
              </a:spcAft>
              <a:buClr>
                <a:schemeClr val="lt2"/>
              </a:buClr>
              <a:buSzPts val="2100"/>
              <a:buFont typeface="Roboto"/>
              <a:buNone/>
              <a:defRPr b="1" i="0" sz="2100" u="none" cap="none" strike="noStrike">
                <a:solidFill>
                  <a:schemeClr val="lt2"/>
                </a:solidFill>
                <a:latin typeface="Roboto"/>
                <a:ea typeface="Roboto"/>
                <a:cs typeface="Roboto"/>
                <a:sym typeface="Roboto"/>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cxnSp>
        <p:nvCxnSpPr>
          <p:cNvPr id="46" name="Google Shape;46;p10"/>
          <p:cNvCxnSpPr/>
          <p:nvPr/>
        </p:nvCxnSpPr>
        <p:spPr>
          <a:xfrm>
            <a:off x="352425" y="342900"/>
            <a:ext cx="0" cy="387600"/>
          </a:xfrm>
          <a:prstGeom prst="straightConnector1">
            <a:avLst/>
          </a:prstGeom>
          <a:noFill/>
          <a:ln cap="flat" cmpd="sng" w="63500">
            <a:solidFill>
              <a:srgbClr val="0078C0"/>
            </a:solidFill>
            <a:prstDash val="solid"/>
            <a:miter lim="800000"/>
            <a:headEnd len="sm" w="sm" type="none"/>
            <a:tailEnd len="sm" w="sm" type="none"/>
          </a:ln>
        </p:spPr>
      </p:cxnSp>
      <p:cxnSp>
        <p:nvCxnSpPr>
          <p:cNvPr id="47" name="Google Shape;47;p10"/>
          <p:cNvCxnSpPr/>
          <p:nvPr/>
        </p:nvCxnSpPr>
        <p:spPr>
          <a:xfrm>
            <a:off x="352425" y="4593492"/>
            <a:ext cx="0" cy="277800"/>
          </a:xfrm>
          <a:prstGeom prst="straightConnector1">
            <a:avLst/>
          </a:prstGeom>
          <a:noFill/>
          <a:ln cap="flat" cmpd="sng" w="63500">
            <a:solidFill>
              <a:srgbClr val="0078C0"/>
            </a:solidFill>
            <a:prstDash val="solid"/>
            <a:miter lim="800000"/>
            <a:headEnd len="sm" w="sm" type="none"/>
            <a:tailEnd len="sm" w="sm" type="none"/>
          </a:ln>
        </p:spPr>
      </p:cxnSp>
      <p:sp>
        <p:nvSpPr>
          <p:cNvPr id="48" name="Google Shape;48;p10"/>
          <p:cNvSpPr txBox="1"/>
          <p:nvPr>
            <p:ph idx="12" type="sldNum"/>
          </p:nvPr>
        </p:nvSpPr>
        <p:spPr>
          <a:xfrm>
            <a:off x="8710613" y="4886325"/>
            <a:ext cx="866700" cy="115500"/>
          </a:xfrm>
          <a:prstGeom prst="rect">
            <a:avLst/>
          </a:prstGeom>
          <a:noFill/>
          <a:ln>
            <a:noFill/>
          </a:ln>
        </p:spPr>
        <p:txBody>
          <a:bodyPr anchorCtr="0" anchor="t" bIns="20950" lIns="41900" spcFirstLastPara="1" rIns="41900" wrap="square" tIns="20950">
            <a:noAutofit/>
          </a:bodyPr>
          <a:lstStyle>
            <a:lvl1pPr indent="0" lvl="0" marL="0" marR="0" rtl="0" algn="l">
              <a:spcBef>
                <a:spcPts val="0"/>
              </a:spcBef>
              <a:buNone/>
              <a:defRPr b="1" sz="600">
                <a:solidFill>
                  <a:schemeClr val="accent2"/>
                </a:solidFill>
                <a:latin typeface="Roboto"/>
                <a:ea typeface="Roboto"/>
                <a:cs typeface="Roboto"/>
                <a:sym typeface="Roboto"/>
              </a:defRPr>
            </a:lvl1pPr>
            <a:lvl2pPr indent="0" lvl="1" marL="0" marR="0" rtl="0" algn="l">
              <a:spcBef>
                <a:spcPts val="0"/>
              </a:spcBef>
              <a:buNone/>
              <a:defRPr b="1" sz="600">
                <a:solidFill>
                  <a:schemeClr val="accent2"/>
                </a:solidFill>
                <a:latin typeface="Roboto"/>
                <a:ea typeface="Roboto"/>
                <a:cs typeface="Roboto"/>
                <a:sym typeface="Roboto"/>
              </a:defRPr>
            </a:lvl2pPr>
            <a:lvl3pPr indent="0" lvl="2" marL="0" marR="0" rtl="0" algn="l">
              <a:spcBef>
                <a:spcPts val="0"/>
              </a:spcBef>
              <a:buNone/>
              <a:defRPr b="1" sz="600">
                <a:solidFill>
                  <a:schemeClr val="accent2"/>
                </a:solidFill>
                <a:latin typeface="Roboto"/>
                <a:ea typeface="Roboto"/>
                <a:cs typeface="Roboto"/>
                <a:sym typeface="Roboto"/>
              </a:defRPr>
            </a:lvl3pPr>
            <a:lvl4pPr indent="0" lvl="3" marL="0" marR="0" rtl="0" algn="l">
              <a:spcBef>
                <a:spcPts val="0"/>
              </a:spcBef>
              <a:buNone/>
              <a:defRPr b="1" sz="600">
                <a:solidFill>
                  <a:schemeClr val="accent2"/>
                </a:solidFill>
                <a:latin typeface="Roboto"/>
                <a:ea typeface="Roboto"/>
                <a:cs typeface="Roboto"/>
                <a:sym typeface="Roboto"/>
              </a:defRPr>
            </a:lvl4pPr>
            <a:lvl5pPr indent="0" lvl="4" marL="0" marR="0" rtl="0" algn="l">
              <a:spcBef>
                <a:spcPts val="0"/>
              </a:spcBef>
              <a:buNone/>
              <a:defRPr b="1" sz="600">
                <a:solidFill>
                  <a:schemeClr val="accent2"/>
                </a:solidFill>
                <a:latin typeface="Roboto"/>
                <a:ea typeface="Roboto"/>
                <a:cs typeface="Roboto"/>
                <a:sym typeface="Roboto"/>
              </a:defRPr>
            </a:lvl5pPr>
            <a:lvl6pPr indent="0" lvl="5" marL="0" marR="0" rtl="0" algn="l">
              <a:spcBef>
                <a:spcPts val="0"/>
              </a:spcBef>
              <a:buNone/>
              <a:defRPr b="1" sz="600">
                <a:solidFill>
                  <a:schemeClr val="accent2"/>
                </a:solidFill>
                <a:latin typeface="Roboto"/>
                <a:ea typeface="Roboto"/>
                <a:cs typeface="Roboto"/>
                <a:sym typeface="Roboto"/>
              </a:defRPr>
            </a:lvl6pPr>
            <a:lvl7pPr indent="0" lvl="6" marL="0" marR="0" rtl="0" algn="l">
              <a:spcBef>
                <a:spcPts val="0"/>
              </a:spcBef>
              <a:buNone/>
              <a:defRPr b="1" sz="600">
                <a:solidFill>
                  <a:schemeClr val="accent2"/>
                </a:solidFill>
                <a:latin typeface="Roboto"/>
                <a:ea typeface="Roboto"/>
                <a:cs typeface="Roboto"/>
                <a:sym typeface="Roboto"/>
              </a:defRPr>
            </a:lvl7pPr>
            <a:lvl8pPr indent="0" lvl="7" marL="0" marR="0" rtl="0" algn="l">
              <a:spcBef>
                <a:spcPts val="0"/>
              </a:spcBef>
              <a:buNone/>
              <a:defRPr b="1" sz="600">
                <a:solidFill>
                  <a:schemeClr val="accent2"/>
                </a:solidFill>
                <a:latin typeface="Roboto"/>
                <a:ea typeface="Roboto"/>
                <a:cs typeface="Roboto"/>
                <a:sym typeface="Roboto"/>
              </a:defRPr>
            </a:lvl8pPr>
            <a:lvl9pPr indent="0" lvl="8" marL="0" marR="0" rtl="0" algn="l">
              <a:spcBef>
                <a:spcPts val="0"/>
              </a:spcBef>
              <a:buNone/>
              <a:defRPr b="1" sz="600">
                <a:solidFill>
                  <a:schemeClr val="accent2"/>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theme" Target="../theme/theme4.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theme" Target="../theme/theme1.xml"/><Relationship Id="rId14" Type="http://schemas.openxmlformats.org/officeDocument/2006/relationships/slideLayout" Target="../slideLayouts/slideLayout4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4" name="Shape 11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35" name="Google Shape;135;p3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6" name="Google Shape;136;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7" name="Google Shape;137;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8" name="Google Shape;138;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hyperlink" Target="https://kappanonline.org/social-emotional-learning-outcome-research-mahoney-durlak-weissbe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hyperlink" Target="https://www.researchgate.net/publication/366301585_What_we_know_and_what_we_need_to_find_out_about_universal_school-based_social_and_emotional_learning_programs_for_children_and_adolescents_A_review_of_meta-analyses_and_directions_for_future_research_" TargetMode="External"/><Relationship Id="rId5" Type="http://schemas.openxmlformats.org/officeDocument/2006/relationships/hyperlink" Target="https://onlinelibrary.wiley.com/doi/abs/10.1111/j.1469-5812.2010.00713.x" TargetMode="External"/><Relationship Id="rId6" Type="http://schemas.openxmlformats.org/officeDocument/2006/relationships/hyperlink" Target="https://eric.ed.gov/?id=ED542543" TargetMode="External"/><Relationship Id="rId7" Type="http://schemas.openxmlformats.org/officeDocument/2006/relationships/hyperlink" Target="https://srcd.onlinelibrary.wiley.com/doi/abs/10.1111/cdev.12864" TargetMode="External"/><Relationship Id="rId8" Type="http://schemas.openxmlformats.org/officeDocument/2006/relationships/hyperlink" Target="https://srcd.onlinelibrary.wiley.com/doi/abs/10.1111/cdev.1286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hyperlink" Target="https://osf.io/mk35u" TargetMode="External"/><Relationship Id="rId5" Type="http://schemas.openxmlformats.org/officeDocument/2006/relationships/hyperlink" Target="https://www.eif.org.uk/report/adolescent-mental-health-a-systematic-review-on-the-effectiveness-of-school-based-interventions" TargetMode="External"/><Relationship Id="rId6" Type="http://schemas.openxmlformats.org/officeDocument/2006/relationships/hyperlink" Target="https://www.eif.org.uk/report/adolescent-mental-health-a-systematic-review-on-the-effectiveness-of-school-based-intervention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hyperlink" Target="https://ajph.aphapublications.org/doi/full/10.2105/AJPH.2015.302630" TargetMode="External"/><Relationship Id="rId5" Type="http://schemas.openxmlformats.org/officeDocument/2006/relationships/hyperlink" Target="https://ajph.aphapublications.org/doi/full/10.2105/AJPH.2015.302630" TargetMode="External"/><Relationship Id="rId6" Type="http://schemas.openxmlformats.org/officeDocument/2006/relationships/hyperlink" Target="http://jhr.uwpress.org/content/XXXVIII/3/701" TargetMode="External"/><Relationship Id="rId7" Type="http://schemas.openxmlformats.org/officeDocument/2006/relationships/hyperlink" Target="https://www.nber.org/system/files/working_papers/w12006/w12006.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hyperlink" Target="https://osf.io/mk35u" TargetMode="External"/><Relationship Id="rId5" Type="http://schemas.openxmlformats.org/officeDocument/2006/relationships/hyperlink" Target="https://onlinelibrary.wiley.com/doi/10.1111/j.1746-1561.2011.00662.x" TargetMode="External"/><Relationship Id="rId6" Type="http://schemas.openxmlformats.org/officeDocument/2006/relationships/hyperlink" Target="https://srcd.onlinelibrary.wiley.com/doi/10.1111/j.1467-8624.2010.01564.x" TargetMode="External"/><Relationship Id="rId7" Type="http://schemas.openxmlformats.org/officeDocument/2006/relationships/hyperlink" Target="https://www.tandfonline.com/doi/abs/10.1080/00405841.2013.829731" TargetMode="External"/><Relationship Id="rId8" Type="http://schemas.openxmlformats.org/officeDocument/2006/relationships/hyperlink" Target="https://journals.sagepub.com/doi/abs/10.1177/074193251456456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hyperlink" Target="https://www.aspeninstitute.org/blog-posts/youth-commission-takes-social-emotional-learning-k-12-educatio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hyperlink" Target="https://www.pta.org/home/About-National-Parent-Teacher-Association/PTA-Newsroom/news-list/news-detail-page/2022/06/17/new-national-survey-shows-parents-more-comfortable-about-covid-19-risks-and-student-well-being-in-schools" TargetMode="External"/><Relationship Id="rId5" Type="http://schemas.openxmlformats.org/officeDocument/2006/relationships/hyperlink" Target="https://www.cfchildren.org/press/press-releases/new-polling-data-show-overwhelming-support-for-social-emotional-learning-among-parents/" TargetMode="External"/><Relationship Id="rId6" Type="http://schemas.openxmlformats.org/officeDocument/2006/relationships/hyperlink" Target="https://www.cfchildren.org/press/press-releases/new-polling-data-show-overwhelming-support-for-social-emotional-learning-among-parents/" TargetMode="External"/><Relationship Id="rId7" Type="http://schemas.openxmlformats.org/officeDocument/2006/relationships/hyperlink" Target="https://www.mheducation.com/news-media/press-releases/social-and-emotional-learning-survey-2021.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 Id="rId3" Type="http://schemas.openxmlformats.org/officeDocument/2006/relationships/image" Target="../media/image40.png"/><Relationship Id="rId4" Type="http://schemas.openxmlformats.org/officeDocument/2006/relationships/hyperlink" Target="https://www.cfchildren.org/press/press-releases/new-polling-data-show-overwhelming-support-for-social-emotional-learning-among-parent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www.youtube.com/watch?v=Y-XNp3h3h4A" TargetMode="External"/><Relationship Id="rId5"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 Id="rId3" Type="http://schemas.openxmlformats.org/officeDocument/2006/relationships/image" Target="../media/image56.png"/><Relationship Id="rId4" Type="http://schemas.openxmlformats.org/officeDocument/2006/relationships/hyperlink" Target="https://leadingschoolwidesel.casel.org/courses/intro-to-sel" TargetMode="External"/><Relationship Id="rId5" Type="http://schemas.openxmlformats.org/officeDocument/2006/relationships/image" Target="../media/image48.png"/></Relationships>
</file>

<file path=ppt/slides/_rels/slide43.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hyperlink" Target="https://schoolguide.casel.org/" TargetMode="External"/><Relationship Id="rId13" Type="http://schemas.openxmlformats.org/officeDocument/2006/relationships/hyperlink" Target="https://casel.org/state-resource-center/" TargetMode="External"/><Relationship Id="rId12" Type="http://schemas.openxmlformats.org/officeDocument/2006/relationships/hyperlink" Target="https://casel.org/state-resource-center/" TargetMode="External"/><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4.png"/><Relationship Id="rId5" Type="http://schemas.openxmlformats.org/officeDocument/2006/relationships/hyperlink" Target="https://schoolguide.casel.org/" TargetMode="External"/><Relationship Id="rId6" Type="http://schemas.openxmlformats.org/officeDocument/2006/relationships/image" Target="../media/image50.png"/><Relationship Id="rId7" Type="http://schemas.openxmlformats.org/officeDocument/2006/relationships/hyperlink" Target="https://drc.casel.org/" TargetMode="External"/><Relationship Id="rId8" Type="http://schemas.openxmlformats.org/officeDocument/2006/relationships/hyperlink" Target="https://casel.org/events/winter-2022-learning-together-sel-workshop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35.pn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52"/>
          <p:cNvPicPr preferRelativeResize="0"/>
          <p:nvPr/>
        </p:nvPicPr>
        <p:blipFill>
          <a:blip r:embed="rId3">
            <a:alphaModFix/>
          </a:blip>
          <a:stretch>
            <a:fillRect/>
          </a:stretch>
        </p:blipFill>
        <p:spPr>
          <a:xfrm>
            <a:off x="0" y="2981"/>
            <a:ext cx="9143999" cy="5137537"/>
          </a:xfrm>
          <a:prstGeom prst="rect">
            <a:avLst/>
          </a:prstGeom>
          <a:noFill/>
          <a:ln>
            <a:noFill/>
          </a:ln>
        </p:spPr>
      </p:pic>
      <p:sp>
        <p:nvSpPr>
          <p:cNvPr id="228" name="Google Shape;228;p52"/>
          <p:cNvSpPr txBox="1"/>
          <p:nvPr/>
        </p:nvSpPr>
        <p:spPr>
          <a:xfrm>
            <a:off x="6281775" y="4448150"/>
            <a:ext cx="25836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000">
                <a:solidFill>
                  <a:schemeClr val="lt2"/>
                </a:solidFill>
              </a:rPr>
              <a:t>Updated February 2023</a:t>
            </a:r>
            <a:endParaRPr sz="1000">
              <a:solidFill>
                <a:schemeClr val="lt2"/>
              </a:solidFill>
            </a:endParaRPr>
          </a:p>
        </p:txBody>
      </p:sp>
      <p:sp>
        <p:nvSpPr>
          <p:cNvPr id="229" name="Google Shape;229;p52"/>
          <p:cNvSpPr txBox="1"/>
          <p:nvPr/>
        </p:nvSpPr>
        <p:spPr>
          <a:xfrm>
            <a:off x="816725" y="4293425"/>
            <a:ext cx="3560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50">
                <a:solidFill>
                  <a:srgbClr val="FF0000"/>
                </a:solidFill>
              </a:rPr>
              <a:t>TO USE, REFERENCE THE NOTES. </a:t>
            </a:r>
            <a:endParaRPr b="1" sz="1150">
              <a:solidFill>
                <a:srgbClr val="FF0000"/>
              </a:solidFill>
            </a:endParaRPr>
          </a:p>
          <a:p>
            <a:pPr indent="0" lvl="0" marL="0" rtl="0" algn="l">
              <a:spcBef>
                <a:spcPts val="0"/>
              </a:spcBef>
              <a:spcAft>
                <a:spcPts val="0"/>
              </a:spcAft>
              <a:buNone/>
            </a:pPr>
            <a:r>
              <a:rPr b="1" lang="en-US" sz="1150">
                <a:solidFill>
                  <a:srgbClr val="FF0000"/>
                </a:solidFill>
              </a:rPr>
              <a:t>PLEASE DO NOT REQUEST ACCESS.</a:t>
            </a:r>
            <a:endParaRPr b="1" sz="115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61"/>
          <p:cNvPicPr preferRelativeResize="0"/>
          <p:nvPr/>
        </p:nvPicPr>
        <p:blipFill>
          <a:blip r:embed="rId3">
            <a:alphaModFix/>
          </a:blip>
          <a:stretch>
            <a:fillRect/>
          </a:stretch>
        </p:blipFill>
        <p:spPr>
          <a:xfrm>
            <a:off x="0" y="0"/>
            <a:ext cx="9143999" cy="5134169"/>
          </a:xfrm>
          <a:prstGeom prst="rect">
            <a:avLst/>
          </a:prstGeom>
          <a:noFill/>
          <a:ln>
            <a:noFill/>
          </a:ln>
        </p:spPr>
      </p:pic>
      <p:sp>
        <p:nvSpPr>
          <p:cNvPr id="320" name="Google Shape;320;p61"/>
          <p:cNvSpPr txBox="1"/>
          <p:nvPr/>
        </p:nvSpPr>
        <p:spPr>
          <a:xfrm>
            <a:off x="142900" y="543400"/>
            <a:ext cx="4898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3595"/>
                </a:solidFill>
                <a:latin typeface="Calibri"/>
                <a:ea typeface="Calibri"/>
                <a:cs typeface="Calibri"/>
                <a:sym typeface="Calibri"/>
              </a:rPr>
              <a:t>SOCIAL AWARENESS</a:t>
            </a:r>
            <a:endParaRPr b="1" i="0" sz="3300" u="none" cap="none" strike="noStrike">
              <a:solidFill>
                <a:srgbClr val="003595"/>
              </a:solidFill>
              <a:latin typeface="Calibri"/>
              <a:ea typeface="Calibri"/>
              <a:cs typeface="Calibri"/>
              <a:sym typeface="Calibri"/>
            </a:endParaRPr>
          </a:p>
        </p:txBody>
      </p:sp>
      <p:sp>
        <p:nvSpPr>
          <p:cNvPr id="321" name="Google Shape;321;p61"/>
          <p:cNvSpPr/>
          <p:nvPr/>
        </p:nvSpPr>
        <p:spPr>
          <a:xfrm>
            <a:off x="201550" y="1228625"/>
            <a:ext cx="5449200" cy="912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200">
                <a:solidFill>
                  <a:srgbClr val="8BBC41"/>
                </a:solidFill>
                <a:latin typeface="Calibri"/>
                <a:ea typeface="Calibri"/>
                <a:cs typeface="Calibri"/>
                <a:sym typeface="Calibri"/>
              </a:rPr>
              <a:t>Understanding the perspectives of and empathize with others, including those from diverse backgrounds. </a:t>
            </a:r>
            <a:endParaRPr i="0" sz="2200" u="none" cap="none" strike="noStrike">
              <a:solidFill>
                <a:srgbClr val="8BBC4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1700" u="none" cap="none" strike="noStrike">
              <a:solidFill>
                <a:srgbClr val="E1803B"/>
              </a:solidFill>
              <a:latin typeface="Calibri"/>
              <a:ea typeface="Calibri"/>
              <a:cs typeface="Calibri"/>
              <a:sym typeface="Calibri"/>
            </a:endParaRPr>
          </a:p>
        </p:txBody>
      </p:sp>
      <p:sp>
        <p:nvSpPr>
          <p:cNvPr id="322" name="Google Shape;322;p61"/>
          <p:cNvSpPr txBox="1"/>
          <p:nvPr/>
        </p:nvSpPr>
        <p:spPr>
          <a:xfrm>
            <a:off x="201550" y="2399225"/>
            <a:ext cx="5322900" cy="246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Examples: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 sense of belonging and trust in others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Feeling accepted and included</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Understanding others’ perspectives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Showing empathy and compassion for others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Recognizing why people act the way they do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Knowing what others expect from us</a:t>
            </a:r>
            <a:endParaRPr sz="20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62"/>
          <p:cNvPicPr preferRelativeResize="0"/>
          <p:nvPr/>
        </p:nvPicPr>
        <p:blipFill rotWithShape="1">
          <a:blip r:embed="rId3">
            <a:alphaModFix/>
          </a:blip>
          <a:srcRect b="0" l="0" r="0" t="2210"/>
          <a:stretch/>
        </p:blipFill>
        <p:spPr>
          <a:xfrm>
            <a:off x="0" y="-17400"/>
            <a:ext cx="9144001" cy="5143500"/>
          </a:xfrm>
          <a:prstGeom prst="rect">
            <a:avLst/>
          </a:prstGeom>
          <a:noFill/>
          <a:ln>
            <a:noFill/>
          </a:ln>
        </p:spPr>
      </p:pic>
      <p:sp>
        <p:nvSpPr>
          <p:cNvPr id="328" name="Google Shape;328;p62"/>
          <p:cNvSpPr txBox="1"/>
          <p:nvPr/>
        </p:nvSpPr>
        <p:spPr>
          <a:xfrm>
            <a:off x="142900" y="467200"/>
            <a:ext cx="4898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3595"/>
                </a:solidFill>
                <a:latin typeface="Calibri"/>
                <a:ea typeface="Calibri"/>
                <a:cs typeface="Calibri"/>
                <a:sym typeface="Calibri"/>
              </a:rPr>
              <a:t>RELATIONSHIP SKILLS</a:t>
            </a:r>
            <a:endParaRPr b="1" i="0" sz="3300" u="none" cap="none" strike="noStrike">
              <a:solidFill>
                <a:srgbClr val="003595"/>
              </a:solidFill>
              <a:latin typeface="Calibri"/>
              <a:ea typeface="Calibri"/>
              <a:cs typeface="Calibri"/>
              <a:sym typeface="Calibri"/>
            </a:endParaRPr>
          </a:p>
        </p:txBody>
      </p:sp>
      <p:sp>
        <p:nvSpPr>
          <p:cNvPr id="329" name="Google Shape;329;p62"/>
          <p:cNvSpPr/>
          <p:nvPr/>
        </p:nvSpPr>
        <p:spPr>
          <a:xfrm>
            <a:off x="201550" y="1152425"/>
            <a:ext cx="5579400" cy="912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200">
                <a:solidFill>
                  <a:srgbClr val="8BBC41"/>
                </a:solidFill>
                <a:latin typeface="Calibri"/>
                <a:ea typeface="Calibri"/>
                <a:cs typeface="Calibri"/>
                <a:sym typeface="Calibri"/>
              </a:rPr>
              <a:t>Establishing and maintaining healthy, supportive relationships and effectively navigating settings with diverse groups.</a:t>
            </a:r>
            <a:endParaRPr i="0" sz="2200" u="none" cap="none" strike="noStrike">
              <a:solidFill>
                <a:srgbClr val="8BBC4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1700" u="none" cap="none" strike="noStrike">
              <a:solidFill>
                <a:srgbClr val="E1803B"/>
              </a:solidFill>
              <a:latin typeface="Calibri"/>
              <a:ea typeface="Calibri"/>
              <a:cs typeface="Calibri"/>
              <a:sym typeface="Calibri"/>
            </a:endParaRPr>
          </a:p>
        </p:txBody>
      </p:sp>
      <p:sp>
        <p:nvSpPr>
          <p:cNvPr id="330" name="Google Shape;330;p62"/>
          <p:cNvSpPr txBox="1"/>
          <p:nvPr/>
        </p:nvSpPr>
        <p:spPr>
          <a:xfrm>
            <a:off x="201550" y="2323025"/>
            <a:ext cx="5439300" cy="246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Examples: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Collaborative problem-solving</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Communication, including listening</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Healthy, supportive relationships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Asking for and offering help</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Standing up for others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Cooperation</a:t>
            </a:r>
            <a:endParaRPr sz="2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63"/>
          <p:cNvPicPr preferRelativeResize="0"/>
          <p:nvPr/>
        </p:nvPicPr>
        <p:blipFill>
          <a:blip r:embed="rId3">
            <a:alphaModFix/>
          </a:blip>
          <a:stretch>
            <a:fillRect/>
          </a:stretch>
        </p:blipFill>
        <p:spPr>
          <a:xfrm>
            <a:off x="17295" y="0"/>
            <a:ext cx="9109408" cy="5143500"/>
          </a:xfrm>
          <a:prstGeom prst="rect">
            <a:avLst/>
          </a:prstGeom>
          <a:noFill/>
          <a:ln>
            <a:noFill/>
          </a:ln>
        </p:spPr>
      </p:pic>
      <p:sp>
        <p:nvSpPr>
          <p:cNvPr id="336" name="Google Shape;336;p63"/>
          <p:cNvSpPr txBox="1"/>
          <p:nvPr/>
        </p:nvSpPr>
        <p:spPr>
          <a:xfrm>
            <a:off x="142900" y="467200"/>
            <a:ext cx="70869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3595"/>
                </a:solidFill>
                <a:latin typeface="Calibri"/>
                <a:ea typeface="Calibri"/>
                <a:cs typeface="Calibri"/>
                <a:sym typeface="Calibri"/>
              </a:rPr>
              <a:t>RESPONSIBLE DECISION-MAKING</a:t>
            </a:r>
            <a:endParaRPr b="1" i="0" sz="3300" u="none" cap="none" strike="noStrike">
              <a:solidFill>
                <a:srgbClr val="003595"/>
              </a:solidFill>
              <a:latin typeface="Calibri"/>
              <a:ea typeface="Calibri"/>
              <a:cs typeface="Calibri"/>
              <a:sym typeface="Calibri"/>
            </a:endParaRPr>
          </a:p>
        </p:txBody>
      </p:sp>
      <p:sp>
        <p:nvSpPr>
          <p:cNvPr id="337" name="Google Shape;337;p63"/>
          <p:cNvSpPr/>
          <p:nvPr/>
        </p:nvSpPr>
        <p:spPr>
          <a:xfrm>
            <a:off x="201550" y="1152425"/>
            <a:ext cx="5173800" cy="912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200">
                <a:solidFill>
                  <a:srgbClr val="BF9000"/>
                </a:solidFill>
                <a:latin typeface="Calibri"/>
                <a:ea typeface="Calibri"/>
                <a:cs typeface="Calibri"/>
                <a:sym typeface="Calibri"/>
              </a:rPr>
              <a:t>Making caring and constructive choices about personal behavior and social interactions across diverse situations.</a:t>
            </a:r>
            <a:endParaRPr i="0" sz="2200" u="none" cap="none" strike="noStrike">
              <a:solidFill>
                <a:srgbClr val="BF9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1700" u="none" cap="none" strike="noStrike">
              <a:solidFill>
                <a:srgbClr val="BF9000"/>
              </a:solidFill>
              <a:latin typeface="Calibri"/>
              <a:ea typeface="Calibri"/>
              <a:cs typeface="Calibri"/>
              <a:sym typeface="Calibri"/>
            </a:endParaRPr>
          </a:p>
        </p:txBody>
      </p:sp>
      <p:sp>
        <p:nvSpPr>
          <p:cNvPr id="338" name="Google Shape;338;p63"/>
          <p:cNvSpPr txBox="1"/>
          <p:nvPr/>
        </p:nvSpPr>
        <p:spPr>
          <a:xfrm>
            <a:off x="201550" y="2246825"/>
            <a:ext cx="51738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Examples: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Curiosity: Seeking new knowledge and understanding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Open-minded investigation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Critical thinking</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Considering the well-being of others and self</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Understanding impact and consequences</a:t>
            </a:r>
            <a:endParaRPr sz="20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pSp>
        <p:nvGrpSpPr>
          <p:cNvPr id="343" name="Google Shape;343;p64"/>
          <p:cNvGrpSpPr/>
          <p:nvPr/>
        </p:nvGrpSpPr>
        <p:grpSpPr>
          <a:xfrm>
            <a:off x="0" y="0"/>
            <a:ext cx="9144001" cy="5232918"/>
            <a:chOff x="0" y="0"/>
            <a:chExt cx="9144001" cy="5232918"/>
          </a:xfrm>
        </p:grpSpPr>
        <p:pic>
          <p:nvPicPr>
            <p:cNvPr id="344" name="Google Shape;344;p64"/>
            <p:cNvPicPr preferRelativeResize="0"/>
            <p:nvPr/>
          </p:nvPicPr>
          <p:blipFill>
            <a:blip r:embed="rId3">
              <a:alphaModFix/>
            </a:blip>
            <a:stretch>
              <a:fillRect/>
            </a:stretch>
          </p:blipFill>
          <p:spPr>
            <a:xfrm>
              <a:off x="0" y="0"/>
              <a:ext cx="9143999" cy="5232918"/>
            </a:xfrm>
            <a:prstGeom prst="rect">
              <a:avLst/>
            </a:prstGeom>
            <a:noFill/>
            <a:ln>
              <a:noFill/>
            </a:ln>
          </p:spPr>
        </p:pic>
        <p:pic>
          <p:nvPicPr>
            <p:cNvPr id="345" name="Google Shape;345;p64"/>
            <p:cNvPicPr preferRelativeResize="0"/>
            <p:nvPr/>
          </p:nvPicPr>
          <p:blipFill rotWithShape="1">
            <a:blip r:embed="rId4">
              <a:alphaModFix/>
            </a:blip>
            <a:srcRect b="0" l="0" r="0" t="0"/>
            <a:stretch/>
          </p:blipFill>
          <p:spPr>
            <a:xfrm>
              <a:off x="5186325" y="1073650"/>
              <a:ext cx="3957676" cy="3847497"/>
            </a:xfrm>
            <a:prstGeom prst="rect">
              <a:avLst/>
            </a:prstGeom>
            <a:noFill/>
            <a:ln>
              <a:noFill/>
            </a:ln>
          </p:spPr>
        </p:pic>
      </p:grpSp>
      <p:sp>
        <p:nvSpPr>
          <p:cNvPr id="346" name="Google Shape;346;p64"/>
          <p:cNvSpPr txBox="1"/>
          <p:nvPr/>
        </p:nvSpPr>
        <p:spPr>
          <a:xfrm>
            <a:off x="-301686" y="4672282"/>
            <a:ext cx="25323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@caselorg   |  #WhatisSEL</a:t>
            </a:r>
            <a:endParaRPr b="1" i="0" sz="1100" u="none" cap="none" strike="noStrike">
              <a:solidFill>
                <a:schemeClr val="lt1"/>
              </a:solidFill>
              <a:latin typeface="Calibri"/>
              <a:ea typeface="Calibri"/>
              <a:cs typeface="Calibri"/>
              <a:sym typeface="Calibri"/>
            </a:endParaRPr>
          </a:p>
        </p:txBody>
      </p:sp>
      <p:sp>
        <p:nvSpPr>
          <p:cNvPr id="347" name="Google Shape;347;p64"/>
          <p:cNvSpPr txBox="1"/>
          <p:nvPr/>
        </p:nvSpPr>
        <p:spPr>
          <a:xfrm>
            <a:off x="597075" y="518175"/>
            <a:ext cx="3992100" cy="1708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78C0"/>
                </a:solidFill>
                <a:latin typeface="Calibri"/>
                <a:ea typeface="Calibri"/>
                <a:cs typeface="Calibri"/>
                <a:sym typeface="Calibri"/>
              </a:rPr>
              <a:t>S</a:t>
            </a:r>
            <a:r>
              <a:rPr b="1" lang="en-US" sz="3300">
                <a:solidFill>
                  <a:srgbClr val="003595"/>
                </a:solidFill>
                <a:latin typeface="Calibri"/>
                <a:ea typeface="Calibri"/>
                <a:cs typeface="Calibri"/>
                <a:sym typeface="Calibri"/>
              </a:rPr>
              <a:t>ocial and </a:t>
            </a:r>
            <a:endParaRPr b="1" sz="3300">
              <a:solidFill>
                <a:srgbClr val="00359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rPr b="1" lang="en-US" sz="3300">
                <a:solidFill>
                  <a:srgbClr val="0078C0"/>
                </a:solidFill>
                <a:latin typeface="Calibri"/>
                <a:ea typeface="Calibri"/>
                <a:cs typeface="Calibri"/>
                <a:sym typeface="Calibri"/>
              </a:rPr>
              <a:t>E</a:t>
            </a:r>
            <a:r>
              <a:rPr b="1" lang="en-US" sz="3300">
                <a:solidFill>
                  <a:srgbClr val="003595"/>
                </a:solidFill>
                <a:latin typeface="Calibri"/>
                <a:ea typeface="Calibri"/>
                <a:cs typeface="Calibri"/>
                <a:sym typeface="Calibri"/>
              </a:rPr>
              <a:t>motional </a:t>
            </a:r>
            <a:endParaRPr b="1" sz="3300">
              <a:solidFill>
                <a:srgbClr val="00359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rPr b="1" lang="en-US" sz="3300">
                <a:solidFill>
                  <a:srgbClr val="0078C0"/>
                </a:solidFill>
                <a:latin typeface="Calibri"/>
                <a:ea typeface="Calibri"/>
                <a:cs typeface="Calibri"/>
                <a:sym typeface="Calibri"/>
              </a:rPr>
              <a:t>L</a:t>
            </a:r>
            <a:r>
              <a:rPr b="1" lang="en-US" sz="3300">
                <a:solidFill>
                  <a:srgbClr val="003595"/>
                </a:solidFill>
                <a:latin typeface="Calibri"/>
                <a:ea typeface="Calibri"/>
                <a:cs typeface="Calibri"/>
                <a:sym typeface="Calibri"/>
              </a:rPr>
              <a:t>earning </a:t>
            </a:r>
            <a:r>
              <a:rPr b="1" lang="en-US" sz="3300">
                <a:solidFill>
                  <a:srgbClr val="0078C0"/>
                </a:solidFill>
                <a:latin typeface="Calibri"/>
                <a:ea typeface="Calibri"/>
                <a:cs typeface="Calibri"/>
                <a:sym typeface="Calibri"/>
              </a:rPr>
              <a:t>Key Settings</a:t>
            </a:r>
            <a:endParaRPr b="1" i="0" sz="3300" u="none" cap="none" strike="noStrike">
              <a:solidFill>
                <a:srgbClr val="0078C0"/>
              </a:solidFill>
              <a:latin typeface="Calibri"/>
              <a:ea typeface="Calibri"/>
              <a:cs typeface="Calibri"/>
              <a:sym typeface="Calibri"/>
            </a:endParaRPr>
          </a:p>
        </p:txBody>
      </p:sp>
      <p:sp>
        <p:nvSpPr>
          <p:cNvPr id="348" name="Google Shape;348;p64"/>
          <p:cNvSpPr txBox="1"/>
          <p:nvPr/>
        </p:nvSpPr>
        <p:spPr>
          <a:xfrm>
            <a:off x="761397" y="2372692"/>
            <a:ext cx="3282000" cy="687600"/>
          </a:xfrm>
          <a:prstGeom prst="rect">
            <a:avLst/>
          </a:prstGeom>
          <a:no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None/>
            </a:pPr>
            <a:r>
              <a:rPr lang="en-US" sz="2400">
                <a:solidFill>
                  <a:srgbClr val="0078C0"/>
                </a:solidFill>
                <a:latin typeface="Calibri"/>
                <a:ea typeface="Calibri"/>
                <a:cs typeface="Calibri"/>
                <a:sym typeface="Calibri"/>
              </a:rPr>
              <a:t>The skills are developed through the learning experiences and interactions that students have in all of the places they </a:t>
            </a:r>
            <a:r>
              <a:rPr b="1" lang="en-US" sz="2400">
                <a:solidFill>
                  <a:srgbClr val="0078C0"/>
                </a:solidFill>
                <a:latin typeface="Calibri"/>
                <a:ea typeface="Calibri"/>
                <a:cs typeface="Calibri"/>
                <a:sym typeface="Calibri"/>
              </a:rPr>
              <a:t>live</a:t>
            </a:r>
            <a:r>
              <a:rPr lang="en-US" sz="2400">
                <a:solidFill>
                  <a:srgbClr val="0078C0"/>
                </a:solidFill>
                <a:latin typeface="Calibri"/>
                <a:ea typeface="Calibri"/>
                <a:cs typeface="Calibri"/>
                <a:sym typeface="Calibri"/>
              </a:rPr>
              <a:t> and </a:t>
            </a:r>
            <a:r>
              <a:rPr b="1" lang="en-US" sz="2400">
                <a:solidFill>
                  <a:srgbClr val="0078C0"/>
                </a:solidFill>
                <a:latin typeface="Calibri"/>
                <a:ea typeface="Calibri"/>
                <a:cs typeface="Calibri"/>
                <a:sym typeface="Calibri"/>
              </a:rPr>
              <a:t>learn</a:t>
            </a:r>
            <a:r>
              <a:rPr lang="en-US" sz="2400">
                <a:solidFill>
                  <a:srgbClr val="0078C0"/>
                </a:solidFill>
                <a:latin typeface="Calibri"/>
                <a:ea typeface="Calibri"/>
                <a:cs typeface="Calibri"/>
                <a:sym typeface="Calibri"/>
              </a:rPr>
              <a:t>.</a:t>
            </a:r>
            <a:endParaRPr sz="2400">
              <a:solidFill>
                <a:srgbClr val="0078C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2400" u="none" cap="none" strike="noStrike">
              <a:solidFill>
                <a:srgbClr val="0078C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65"/>
          <p:cNvPicPr preferRelativeResize="0"/>
          <p:nvPr/>
        </p:nvPicPr>
        <p:blipFill>
          <a:blip r:embed="rId3">
            <a:alphaModFix/>
          </a:blip>
          <a:stretch>
            <a:fillRect/>
          </a:stretch>
        </p:blipFill>
        <p:spPr>
          <a:xfrm>
            <a:off x="0" y="0"/>
            <a:ext cx="9144001" cy="5163026"/>
          </a:xfrm>
          <a:prstGeom prst="rect">
            <a:avLst/>
          </a:prstGeom>
          <a:noFill/>
          <a:ln>
            <a:noFill/>
          </a:ln>
        </p:spPr>
      </p:pic>
      <p:sp>
        <p:nvSpPr>
          <p:cNvPr id="354" name="Google Shape;354;p65"/>
          <p:cNvSpPr txBox="1"/>
          <p:nvPr/>
        </p:nvSpPr>
        <p:spPr>
          <a:xfrm>
            <a:off x="142900" y="467200"/>
            <a:ext cx="70869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3595"/>
                </a:solidFill>
                <a:latin typeface="Calibri"/>
                <a:ea typeface="Calibri"/>
                <a:cs typeface="Calibri"/>
                <a:sym typeface="Calibri"/>
              </a:rPr>
              <a:t>CLASSROOMS</a:t>
            </a:r>
            <a:endParaRPr b="1" i="0" sz="3300" u="none" cap="none" strike="noStrike">
              <a:solidFill>
                <a:srgbClr val="003595"/>
              </a:solidFill>
              <a:latin typeface="Calibri"/>
              <a:ea typeface="Calibri"/>
              <a:cs typeface="Calibri"/>
              <a:sym typeface="Calibri"/>
            </a:endParaRPr>
          </a:p>
        </p:txBody>
      </p:sp>
      <p:sp>
        <p:nvSpPr>
          <p:cNvPr id="355" name="Google Shape;355;p65"/>
          <p:cNvSpPr/>
          <p:nvPr/>
        </p:nvSpPr>
        <p:spPr>
          <a:xfrm>
            <a:off x="277750" y="1533425"/>
            <a:ext cx="4337100" cy="912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200">
                <a:solidFill>
                  <a:srgbClr val="003595"/>
                </a:solidFill>
                <a:latin typeface="Calibri"/>
                <a:ea typeface="Calibri"/>
                <a:cs typeface="Calibri"/>
                <a:sym typeface="Calibri"/>
              </a:rPr>
              <a:t>Students spend the majority of their school day in classrooms, and these spaces are at the heart of the learning process.</a:t>
            </a:r>
            <a:endParaRPr sz="2200">
              <a:solidFill>
                <a:srgbClr val="003595"/>
              </a:solidFill>
              <a:latin typeface="Calibri"/>
              <a:ea typeface="Calibri"/>
              <a:cs typeface="Calibri"/>
              <a:sym typeface="Calibri"/>
            </a:endParaRPr>
          </a:p>
          <a:p>
            <a:pPr indent="0" lvl="0" marL="0" rtl="0" algn="l">
              <a:spcBef>
                <a:spcPts val="0"/>
              </a:spcBef>
              <a:spcAft>
                <a:spcPts val="0"/>
              </a:spcAft>
              <a:buNone/>
            </a:pPr>
            <a:r>
              <a:t/>
            </a:r>
            <a:endParaRPr sz="2200">
              <a:solidFill>
                <a:srgbClr val="003595"/>
              </a:solidFill>
              <a:latin typeface="Calibri"/>
              <a:ea typeface="Calibri"/>
              <a:cs typeface="Calibri"/>
              <a:sym typeface="Calibri"/>
            </a:endParaRPr>
          </a:p>
          <a:p>
            <a:pPr indent="0" lvl="0" marL="0" rtl="0" algn="l">
              <a:spcBef>
                <a:spcPts val="0"/>
              </a:spcBef>
              <a:spcAft>
                <a:spcPts val="0"/>
              </a:spcAft>
              <a:buNone/>
            </a:pPr>
            <a:r>
              <a:rPr lang="en-US" sz="2200">
                <a:solidFill>
                  <a:srgbClr val="003595"/>
                </a:solidFill>
                <a:latin typeface="Calibri"/>
                <a:ea typeface="Calibri"/>
                <a:cs typeface="Calibri"/>
                <a:sym typeface="Calibri"/>
              </a:rPr>
              <a:t>In classrooms, students can learn and practice SEL through </a:t>
            </a:r>
            <a:r>
              <a:rPr b="1" lang="en-US" sz="2200">
                <a:solidFill>
                  <a:srgbClr val="003595"/>
                </a:solidFill>
                <a:latin typeface="Calibri"/>
                <a:ea typeface="Calibri"/>
                <a:cs typeface="Calibri"/>
                <a:sym typeface="Calibri"/>
              </a:rPr>
              <a:t>explicit instruction</a:t>
            </a:r>
            <a:r>
              <a:rPr lang="en-US" sz="2200">
                <a:solidFill>
                  <a:srgbClr val="003595"/>
                </a:solidFill>
                <a:latin typeface="Calibri"/>
                <a:ea typeface="Calibri"/>
                <a:cs typeface="Calibri"/>
                <a:sym typeface="Calibri"/>
              </a:rPr>
              <a:t>, </a:t>
            </a:r>
            <a:r>
              <a:rPr b="1" lang="en-US" sz="2200">
                <a:solidFill>
                  <a:srgbClr val="003595"/>
                </a:solidFill>
                <a:latin typeface="Calibri"/>
                <a:ea typeface="Calibri"/>
                <a:cs typeface="Calibri"/>
                <a:sym typeface="Calibri"/>
              </a:rPr>
              <a:t>trusting relationships</a:t>
            </a:r>
            <a:r>
              <a:rPr lang="en-US" sz="2200">
                <a:solidFill>
                  <a:srgbClr val="003595"/>
                </a:solidFill>
                <a:latin typeface="Calibri"/>
                <a:ea typeface="Calibri"/>
                <a:cs typeface="Calibri"/>
                <a:sym typeface="Calibri"/>
              </a:rPr>
              <a:t>, and </a:t>
            </a:r>
            <a:r>
              <a:rPr b="1" lang="en-US" sz="2200">
                <a:solidFill>
                  <a:srgbClr val="003595"/>
                </a:solidFill>
                <a:latin typeface="Calibri"/>
                <a:ea typeface="Calibri"/>
                <a:cs typeface="Calibri"/>
                <a:sym typeface="Calibri"/>
              </a:rPr>
              <a:t>academic integration</a:t>
            </a:r>
            <a:r>
              <a:rPr lang="en-US" sz="2200">
                <a:solidFill>
                  <a:srgbClr val="003595"/>
                </a:solidFill>
                <a:latin typeface="Calibri"/>
                <a:ea typeface="Calibri"/>
                <a:cs typeface="Calibri"/>
                <a:sym typeface="Calibri"/>
              </a:rPr>
              <a:t>. </a:t>
            </a:r>
            <a:endParaRPr sz="2200">
              <a:solidFill>
                <a:srgbClr val="003595"/>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1700" u="none" cap="none" strike="noStrike">
              <a:solidFill>
                <a:srgbClr val="003595"/>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66"/>
          <p:cNvPicPr preferRelativeResize="0"/>
          <p:nvPr/>
        </p:nvPicPr>
        <p:blipFill>
          <a:blip r:embed="rId3">
            <a:alphaModFix/>
          </a:blip>
          <a:stretch>
            <a:fillRect/>
          </a:stretch>
        </p:blipFill>
        <p:spPr>
          <a:xfrm>
            <a:off x="0" y="0"/>
            <a:ext cx="9143999" cy="5143500"/>
          </a:xfrm>
          <a:prstGeom prst="rect">
            <a:avLst/>
          </a:prstGeom>
          <a:noFill/>
          <a:ln>
            <a:noFill/>
          </a:ln>
        </p:spPr>
      </p:pic>
      <p:sp>
        <p:nvSpPr>
          <p:cNvPr id="361" name="Google Shape;361;p66"/>
          <p:cNvSpPr txBox="1"/>
          <p:nvPr/>
        </p:nvSpPr>
        <p:spPr>
          <a:xfrm>
            <a:off x="142900" y="467200"/>
            <a:ext cx="70869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3595"/>
                </a:solidFill>
                <a:latin typeface="Calibri"/>
                <a:ea typeface="Calibri"/>
                <a:cs typeface="Calibri"/>
                <a:sym typeface="Calibri"/>
              </a:rPr>
              <a:t>SCHOOLS</a:t>
            </a:r>
            <a:endParaRPr b="1" i="0" sz="3300" u="none" cap="none" strike="noStrike">
              <a:solidFill>
                <a:srgbClr val="003595"/>
              </a:solidFill>
              <a:latin typeface="Calibri"/>
              <a:ea typeface="Calibri"/>
              <a:cs typeface="Calibri"/>
              <a:sym typeface="Calibri"/>
            </a:endParaRPr>
          </a:p>
        </p:txBody>
      </p:sp>
      <p:sp>
        <p:nvSpPr>
          <p:cNvPr id="362" name="Google Shape;362;p66"/>
          <p:cNvSpPr/>
          <p:nvPr/>
        </p:nvSpPr>
        <p:spPr>
          <a:xfrm>
            <a:off x="277750" y="1381025"/>
            <a:ext cx="4294200" cy="912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200">
                <a:solidFill>
                  <a:srgbClr val="003595"/>
                </a:solidFill>
                <a:latin typeface="Calibri"/>
                <a:ea typeface="Calibri"/>
                <a:cs typeface="Calibri"/>
                <a:sym typeface="Calibri"/>
              </a:rPr>
              <a:t>In partnership with families and communities, schools play a central role in supporting young people’s social and emotional development. </a:t>
            </a:r>
            <a:endParaRPr sz="2200">
              <a:solidFill>
                <a:srgbClr val="003595"/>
              </a:solidFill>
              <a:latin typeface="Calibri"/>
              <a:ea typeface="Calibri"/>
              <a:cs typeface="Calibri"/>
              <a:sym typeface="Calibri"/>
            </a:endParaRPr>
          </a:p>
          <a:p>
            <a:pPr indent="0" lvl="0" marL="0" rtl="0" algn="l">
              <a:spcBef>
                <a:spcPts val="0"/>
              </a:spcBef>
              <a:spcAft>
                <a:spcPts val="0"/>
              </a:spcAft>
              <a:buNone/>
            </a:pPr>
            <a:r>
              <a:t/>
            </a:r>
            <a:endParaRPr sz="2200">
              <a:solidFill>
                <a:srgbClr val="003595"/>
              </a:solidFill>
              <a:latin typeface="Calibri"/>
              <a:ea typeface="Calibri"/>
              <a:cs typeface="Calibri"/>
              <a:sym typeface="Calibri"/>
            </a:endParaRPr>
          </a:p>
          <a:p>
            <a:pPr indent="0" lvl="0" marL="0" rtl="0" algn="l">
              <a:spcBef>
                <a:spcPts val="0"/>
              </a:spcBef>
              <a:spcAft>
                <a:spcPts val="0"/>
              </a:spcAft>
              <a:buNone/>
            </a:pPr>
            <a:r>
              <a:rPr lang="en-US" sz="2200">
                <a:solidFill>
                  <a:srgbClr val="003595"/>
                </a:solidFill>
                <a:latin typeface="Calibri"/>
                <a:ea typeface="Calibri"/>
                <a:cs typeface="Calibri"/>
                <a:sym typeface="Calibri"/>
              </a:rPr>
              <a:t>From the cafeteria to the hallway to the playground, students have opportunities to </a:t>
            </a:r>
            <a:r>
              <a:rPr b="1" lang="en-US" sz="2200">
                <a:solidFill>
                  <a:srgbClr val="003595"/>
                </a:solidFill>
                <a:latin typeface="Calibri"/>
                <a:ea typeface="Calibri"/>
                <a:cs typeface="Calibri"/>
                <a:sym typeface="Calibri"/>
              </a:rPr>
              <a:t>practice and reinforce</a:t>
            </a:r>
            <a:r>
              <a:rPr lang="en-US" sz="2200">
                <a:solidFill>
                  <a:srgbClr val="003595"/>
                </a:solidFill>
                <a:latin typeface="Calibri"/>
                <a:ea typeface="Calibri"/>
                <a:cs typeface="Calibri"/>
                <a:sym typeface="Calibri"/>
              </a:rPr>
              <a:t> SEL.</a:t>
            </a:r>
            <a:endParaRPr sz="2200">
              <a:solidFill>
                <a:srgbClr val="003595"/>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1700" u="none" cap="none" strike="noStrike">
              <a:solidFill>
                <a:srgbClr val="003595"/>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67"/>
          <p:cNvPicPr preferRelativeResize="0"/>
          <p:nvPr/>
        </p:nvPicPr>
        <p:blipFill>
          <a:blip r:embed="rId3">
            <a:alphaModFix/>
          </a:blip>
          <a:stretch>
            <a:fillRect/>
          </a:stretch>
        </p:blipFill>
        <p:spPr>
          <a:xfrm>
            <a:off x="0" y="0"/>
            <a:ext cx="9160584" cy="5143500"/>
          </a:xfrm>
          <a:prstGeom prst="rect">
            <a:avLst/>
          </a:prstGeom>
          <a:noFill/>
          <a:ln>
            <a:noFill/>
          </a:ln>
        </p:spPr>
      </p:pic>
      <p:sp>
        <p:nvSpPr>
          <p:cNvPr id="368" name="Google Shape;368;p67"/>
          <p:cNvSpPr txBox="1"/>
          <p:nvPr/>
        </p:nvSpPr>
        <p:spPr>
          <a:xfrm>
            <a:off x="142900" y="467200"/>
            <a:ext cx="70869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3595"/>
                </a:solidFill>
                <a:latin typeface="Calibri"/>
                <a:ea typeface="Calibri"/>
                <a:cs typeface="Calibri"/>
                <a:sym typeface="Calibri"/>
              </a:rPr>
              <a:t>FAMILY AND CAREGIVERS</a:t>
            </a:r>
            <a:endParaRPr b="1" i="0" sz="3300" u="none" cap="none" strike="noStrike">
              <a:solidFill>
                <a:srgbClr val="003595"/>
              </a:solidFill>
              <a:latin typeface="Calibri"/>
              <a:ea typeface="Calibri"/>
              <a:cs typeface="Calibri"/>
              <a:sym typeface="Calibri"/>
            </a:endParaRPr>
          </a:p>
        </p:txBody>
      </p:sp>
      <p:sp>
        <p:nvSpPr>
          <p:cNvPr id="369" name="Google Shape;369;p67"/>
          <p:cNvSpPr/>
          <p:nvPr/>
        </p:nvSpPr>
        <p:spPr>
          <a:xfrm>
            <a:off x="277750" y="1304825"/>
            <a:ext cx="4170300" cy="912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400">
                <a:solidFill>
                  <a:srgbClr val="003595"/>
                </a:solidFill>
                <a:latin typeface="Calibri"/>
                <a:ea typeface="Calibri"/>
                <a:cs typeface="Calibri"/>
                <a:sym typeface="Calibri"/>
              </a:rPr>
              <a:t>Families are children’s first teachers and essential to promoting SEL. </a:t>
            </a:r>
            <a:endParaRPr sz="2400">
              <a:solidFill>
                <a:srgbClr val="003595"/>
              </a:solidFill>
              <a:latin typeface="Calibri"/>
              <a:ea typeface="Calibri"/>
              <a:cs typeface="Calibri"/>
              <a:sym typeface="Calibri"/>
            </a:endParaRPr>
          </a:p>
          <a:p>
            <a:pPr indent="0" lvl="0" marL="0" rtl="0" algn="l">
              <a:spcBef>
                <a:spcPts val="0"/>
              </a:spcBef>
              <a:spcAft>
                <a:spcPts val="0"/>
              </a:spcAft>
              <a:buNone/>
            </a:pPr>
            <a:r>
              <a:t/>
            </a:r>
            <a:endParaRPr sz="2400">
              <a:solidFill>
                <a:srgbClr val="003595"/>
              </a:solidFill>
              <a:latin typeface="Calibri"/>
              <a:ea typeface="Calibri"/>
              <a:cs typeface="Calibri"/>
              <a:sym typeface="Calibri"/>
            </a:endParaRPr>
          </a:p>
          <a:p>
            <a:pPr indent="0" lvl="0" marL="0" rtl="0" algn="l">
              <a:spcBef>
                <a:spcPts val="0"/>
              </a:spcBef>
              <a:spcAft>
                <a:spcPts val="0"/>
              </a:spcAft>
              <a:buNone/>
            </a:pPr>
            <a:r>
              <a:rPr lang="en-US" sz="2400">
                <a:solidFill>
                  <a:srgbClr val="003595"/>
                </a:solidFill>
                <a:latin typeface="Calibri"/>
                <a:ea typeface="Calibri"/>
                <a:cs typeface="Calibri"/>
                <a:sym typeface="Calibri"/>
              </a:rPr>
              <a:t>When educators and families work together, they can </a:t>
            </a:r>
            <a:r>
              <a:rPr b="1" lang="en-US" sz="2400">
                <a:solidFill>
                  <a:srgbClr val="003595"/>
                </a:solidFill>
                <a:latin typeface="Calibri"/>
                <a:ea typeface="Calibri"/>
                <a:cs typeface="Calibri"/>
                <a:sym typeface="Calibri"/>
              </a:rPr>
              <a:t>build strong connections</a:t>
            </a:r>
            <a:r>
              <a:rPr lang="en-US" sz="2400">
                <a:solidFill>
                  <a:srgbClr val="003595"/>
                </a:solidFill>
                <a:latin typeface="Calibri"/>
                <a:ea typeface="Calibri"/>
                <a:cs typeface="Calibri"/>
                <a:sym typeface="Calibri"/>
              </a:rPr>
              <a:t> with each other that reinforce social and emotional skills.</a:t>
            </a:r>
            <a:endParaRPr b="1" i="0" sz="2400" u="none" cap="none" strike="noStrike">
              <a:solidFill>
                <a:srgbClr val="003595"/>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1900" u="none" cap="none" strike="noStrike">
              <a:solidFill>
                <a:srgbClr val="003595"/>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68"/>
          <p:cNvPicPr preferRelativeResize="0"/>
          <p:nvPr/>
        </p:nvPicPr>
        <p:blipFill>
          <a:blip r:embed="rId3">
            <a:alphaModFix/>
          </a:blip>
          <a:stretch>
            <a:fillRect/>
          </a:stretch>
        </p:blipFill>
        <p:spPr>
          <a:xfrm>
            <a:off x="0" y="-4241"/>
            <a:ext cx="9143999" cy="5147742"/>
          </a:xfrm>
          <a:prstGeom prst="rect">
            <a:avLst/>
          </a:prstGeom>
          <a:noFill/>
          <a:ln>
            <a:noFill/>
          </a:ln>
        </p:spPr>
      </p:pic>
      <p:sp>
        <p:nvSpPr>
          <p:cNvPr id="375" name="Google Shape;375;p68"/>
          <p:cNvSpPr txBox="1"/>
          <p:nvPr/>
        </p:nvSpPr>
        <p:spPr>
          <a:xfrm>
            <a:off x="142900" y="467200"/>
            <a:ext cx="70869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3595"/>
                </a:solidFill>
                <a:latin typeface="Calibri"/>
                <a:ea typeface="Calibri"/>
                <a:cs typeface="Calibri"/>
                <a:sym typeface="Calibri"/>
              </a:rPr>
              <a:t>COMMUNITIES</a:t>
            </a:r>
            <a:endParaRPr b="1" i="0" sz="3300" u="none" cap="none" strike="noStrike">
              <a:solidFill>
                <a:srgbClr val="003595"/>
              </a:solidFill>
              <a:latin typeface="Calibri"/>
              <a:ea typeface="Calibri"/>
              <a:cs typeface="Calibri"/>
              <a:sym typeface="Calibri"/>
            </a:endParaRPr>
          </a:p>
        </p:txBody>
      </p:sp>
      <p:sp>
        <p:nvSpPr>
          <p:cNvPr id="376" name="Google Shape;376;p68"/>
          <p:cNvSpPr/>
          <p:nvPr/>
        </p:nvSpPr>
        <p:spPr>
          <a:xfrm>
            <a:off x="277750" y="1228625"/>
            <a:ext cx="4445700" cy="912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300">
                <a:solidFill>
                  <a:srgbClr val="003595"/>
                </a:solidFill>
                <a:latin typeface="Calibri"/>
                <a:ea typeface="Calibri"/>
                <a:cs typeface="Calibri"/>
                <a:sym typeface="Calibri"/>
              </a:rPr>
              <a:t>Students thrive when they’re supported by a network of adults working together. </a:t>
            </a:r>
            <a:endParaRPr sz="2300">
              <a:solidFill>
                <a:srgbClr val="003595"/>
              </a:solidFill>
              <a:latin typeface="Calibri"/>
              <a:ea typeface="Calibri"/>
              <a:cs typeface="Calibri"/>
              <a:sym typeface="Calibri"/>
            </a:endParaRPr>
          </a:p>
          <a:p>
            <a:pPr indent="0" lvl="0" marL="0" rtl="0" algn="l">
              <a:spcBef>
                <a:spcPts val="0"/>
              </a:spcBef>
              <a:spcAft>
                <a:spcPts val="0"/>
              </a:spcAft>
              <a:buNone/>
            </a:pPr>
            <a:r>
              <a:t/>
            </a:r>
            <a:endParaRPr sz="2300">
              <a:solidFill>
                <a:srgbClr val="003595"/>
              </a:solidFill>
              <a:latin typeface="Calibri"/>
              <a:ea typeface="Calibri"/>
              <a:cs typeface="Calibri"/>
              <a:sym typeface="Calibri"/>
            </a:endParaRPr>
          </a:p>
          <a:p>
            <a:pPr indent="0" lvl="0" marL="0" rtl="0" algn="l">
              <a:spcBef>
                <a:spcPts val="0"/>
              </a:spcBef>
              <a:spcAft>
                <a:spcPts val="0"/>
              </a:spcAft>
              <a:buNone/>
            </a:pPr>
            <a:r>
              <a:rPr lang="en-US" sz="2300">
                <a:solidFill>
                  <a:srgbClr val="003595"/>
                </a:solidFill>
                <a:latin typeface="Calibri"/>
                <a:ea typeface="Calibri"/>
                <a:cs typeface="Calibri"/>
                <a:sym typeface="Calibri"/>
              </a:rPr>
              <a:t>Community organizations play a key role, </a:t>
            </a:r>
            <a:r>
              <a:rPr b="1" lang="en-US" sz="2300">
                <a:solidFill>
                  <a:srgbClr val="003595"/>
                </a:solidFill>
                <a:latin typeface="Calibri"/>
                <a:ea typeface="Calibri"/>
                <a:cs typeface="Calibri"/>
                <a:sym typeface="Calibri"/>
              </a:rPr>
              <a:t>partnering with schools and families </a:t>
            </a:r>
            <a:r>
              <a:rPr lang="en-US" sz="2300">
                <a:solidFill>
                  <a:srgbClr val="003595"/>
                </a:solidFill>
                <a:latin typeface="Calibri"/>
                <a:ea typeface="Calibri"/>
                <a:cs typeface="Calibri"/>
                <a:sym typeface="Calibri"/>
              </a:rPr>
              <a:t>to extend the experience of SEL through trusting relationships and enriching out-of-school time experiences.</a:t>
            </a:r>
            <a:endParaRPr sz="2300">
              <a:solidFill>
                <a:srgbClr val="003595"/>
              </a:solidFill>
              <a:latin typeface="Calibri"/>
              <a:ea typeface="Calibri"/>
              <a:cs typeface="Calibri"/>
              <a:sym typeface="Calibri"/>
            </a:endParaRPr>
          </a:p>
          <a:p>
            <a:pPr indent="0" lvl="0" marL="0" rtl="0" algn="l">
              <a:spcBef>
                <a:spcPts val="0"/>
              </a:spcBef>
              <a:spcAft>
                <a:spcPts val="0"/>
              </a:spcAft>
              <a:buNone/>
            </a:pPr>
            <a:r>
              <a:t/>
            </a:r>
            <a:endParaRPr sz="2300">
              <a:solidFill>
                <a:srgbClr val="003595"/>
              </a:solidFill>
              <a:latin typeface="Calibri"/>
              <a:ea typeface="Calibri"/>
              <a:cs typeface="Calibri"/>
              <a:sym typeface="Calibri"/>
            </a:endParaRPr>
          </a:p>
          <a:p>
            <a:pPr indent="0" lvl="0" marL="0" rtl="0" algn="l">
              <a:spcBef>
                <a:spcPts val="0"/>
              </a:spcBef>
              <a:spcAft>
                <a:spcPts val="0"/>
              </a:spcAft>
              <a:buNone/>
            </a:pPr>
            <a:r>
              <a:t/>
            </a:r>
            <a:endParaRPr sz="2300">
              <a:solidFill>
                <a:srgbClr val="003595"/>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1800" u="none" cap="none" strike="noStrike">
              <a:solidFill>
                <a:srgbClr val="003595"/>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69"/>
          <p:cNvPicPr preferRelativeResize="0"/>
          <p:nvPr/>
        </p:nvPicPr>
        <p:blipFill>
          <a:blip r:embed="rId3">
            <a:alphaModFix/>
          </a:blip>
          <a:stretch>
            <a:fillRect/>
          </a:stretch>
        </p:blipFill>
        <p:spPr>
          <a:xfrm>
            <a:off x="0" y="0"/>
            <a:ext cx="9143999" cy="5143500"/>
          </a:xfrm>
          <a:prstGeom prst="rect">
            <a:avLst/>
          </a:prstGeom>
          <a:noFill/>
          <a:ln>
            <a:noFill/>
          </a:ln>
        </p:spPr>
      </p:pic>
      <p:sp>
        <p:nvSpPr>
          <p:cNvPr id="382" name="Google Shape;382;p69"/>
          <p:cNvSpPr txBox="1"/>
          <p:nvPr/>
        </p:nvSpPr>
        <p:spPr>
          <a:xfrm>
            <a:off x="671525" y="2107500"/>
            <a:ext cx="1869300" cy="538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300">
                <a:solidFill>
                  <a:schemeClr val="lt1"/>
                </a:solidFill>
                <a:latin typeface="Calibri"/>
                <a:ea typeface="Calibri"/>
                <a:cs typeface="Calibri"/>
                <a:sym typeface="Calibri"/>
              </a:rPr>
              <a:t>ACADEMICS</a:t>
            </a:r>
            <a:endParaRPr b="1" i="0" sz="2300" u="none" cap="none" strike="noStrike">
              <a:solidFill>
                <a:srgbClr val="40D590"/>
              </a:solidFill>
              <a:latin typeface="Calibri"/>
              <a:ea typeface="Calibri"/>
              <a:cs typeface="Calibri"/>
              <a:sym typeface="Calibri"/>
            </a:endParaRPr>
          </a:p>
        </p:txBody>
      </p:sp>
      <p:sp>
        <p:nvSpPr>
          <p:cNvPr id="383" name="Google Shape;383;p69"/>
          <p:cNvSpPr txBox="1"/>
          <p:nvPr/>
        </p:nvSpPr>
        <p:spPr>
          <a:xfrm>
            <a:off x="2626500" y="1955100"/>
            <a:ext cx="18693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300">
                <a:solidFill>
                  <a:schemeClr val="lt1"/>
                </a:solidFill>
                <a:latin typeface="Calibri"/>
                <a:ea typeface="Calibri"/>
                <a:cs typeface="Calibri"/>
                <a:sym typeface="Calibri"/>
              </a:rPr>
              <a:t>MENTAL HEALTH</a:t>
            </a:r>
            <a:endParaRPr b="1" i="0" sz="2300" u="none" cap="none" strike="noStrike">
              <a:solidFill>
                <a:srgbClr val="40D590"/>
              </a:solidFill>
              <a:latin typeface="Calibri"/>
              <a:ea typeface="Calibri"/>
              <a:cs typeface="Calibri"/>
              <a:sym typeface="Calibri"/>
            </a:endParaRPr>
          </a:p>
        </p:txBody>
      </p:sp>
      <p:sp>
        <p:nvSpPr>
          <p:cNvPr id="384" name="Google Shape;384;p69"/>
          <p:cNvSpPr txBox="1"/>
          <p:nvPr/>
        </p:nvSpPr>
        <p:spPr>
          <a:xfrm>
            <a:off x="4419600" y="1955100"/>
            <a:ext cx="21597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300">
                <a:solidFill>
                  <a:schemeClr val="lt1"/>
                </a:solidFill>
                <a:latin typeface="Calibri"/>
                <a:ea typeface="Calibri"/>
                <a:cs typeface="Calibri"/>
                <a:sym typeface="Calibri"/>
              </a:rPr>
              <a:t>SKILLS DEVELOPMENT</a:t>
            </a:r>
            <a:endParaRPr b="1" i="0" sz="2300" u="none" cap="none" strike="noStrike">
              <a:solidFill>
                <a:srgbClr val="40D590"/>
              </a:solidFill>
              <a:latin typeface="Calibri"/>
              <a:ea typeface="Calibri"/>
              <a:cs typeface="Calibri"/>
              <a:sym typeface="Calibri"/>
            </a:endParaRPr>
          </a:p>
        </p:txBody>
      </p:sp>
      <p:sp>
        <p:nvSpPr>
          <p:cNvPr id="385" name="Google Shape;385;p69"/>
          <p:cNvSpPr txBox="1"/>
          <p:nvPr/>
        </p:nvSpPr>
        <p:spPr>
          <a:xfrm>
            <a:off x="6503100" y="1930500"/>
            <a:ext cx="18693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300">
                <a:solidFill>
                  <a:schemeClr val="lt1"/>
                </a:solidFill>
                <a:latin typeface="Calibri"/>
                <a:ea typeface="Calibri"/>
                <a:cs typeface="Calibri"/>
                <a:sym typeface="Calibri"/>
              </a:rPr>
              <a:t>SCHOOL CLIMATE</a:t>
            </a:r>
            <a:endParaRPr b="1" i="0" sz="2300" u="none" cap="none" strike="noStrike">
              <a:solidFill>
                <a:srgbClr val="40D590"/>
              </a:solidFill>
              <a:latin typeface="Calibri"/>
              <a:ea typeface="Calibri"/>
              <a:cs typeface="Calibri"/>
              <a:sym typeface="Calibri"/>
            </a:endParaRPr>
          </a:p>
        </p:txBody>
      </p:sp>
      <p:sp>
        <p:nvSpPr>
          <p:cNvPr id="386" name="Google Shape;386;p69"/>
          <p:cNvSpPr txBox="1"/>
          <p:nvPr/>
        </p:nvSpPr>
        <p:spPr>
          <a:xfrm>
            <a:off x="1376375" y="3767150"/>
            <a:ext cx="70413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rgbClr val="0078C0"/>
                </a:solidFill>
                <a:latin typeface="Calibri"/>
                <a:ea typeface="Calibri"/>
                <a:cs typeface="Calibri"/>
                <a:sym typeface="Calibri"/>
              </a:rPr>
              <a:t>SEL programs appear to have as great a long-term impact on academic growth as has been found for programs designed specifically to support academic learning.”</a:t>
            </a:r>
            <a:endParaRPr b="1" sz="1600">
              <a:solidFill>
                <a:srgbClr val="0078C0"/>
              </a:solidFill>
              <a:latin typeface="Calibri"/>
              <a:ea typeface="Calibri"/>
              <a:cs typeface="Calibri"/>
              <a:sym typeface="Calibri"/>
            </a:endParaRPr>
          </a:p>
          <a:p>
            <a:pPr indent="0" lvl="0" marL="0" rtl="0" algn="l">
              <a:spcBef>
                <a:spcPts val="0"/>
              </a:spcBef>
              <a:spcAft>
                <a:spcPts val="0"/>
              </a:spcAft>
              <a:buNone/>
            </a:pPr>
            <a:r>
              <a:t/>
            </a:r>
            <a:endParaRPr b="1" sz="600">
              <a:solidFill>
                <a:srgbClr val="0078C0"/>
              </a:solidFill>
              <a:latin typeface="Calibri"/>
              <a:ea typeface="Calibri"/>
              <a:cs typeface="Calibri"/>
              <a:sym typeface="Calibri"/>
            </a:endParaRPr>
          </a:p>
          <a:p>
            <a:pPr indent="0" lvl="0" marL="0" rtl="0" algn="ctr">
              <a:spcBef>
                <a:spcPts val="0"/>
              </a:spcBef>
              <a:spcAft>
                <a:spcPts val="0"/>
              </a:spcAft>
              <a:buNone/>
            </a:pPr>
            <a:r>
              <a:rPr i="1" lang="en-US" sz="1100">
                <a:solidFill>
                  <a:srgbClr val="0078C0"/>
                </a:solidFill>
                <a:latin typeface="Calibri"/>
                <a:ea typeface="Calibri"/>
                <a:cs typeface="Calibri"/>
                <a:sym typeface="Calibri"/>
              </a:rPr>
              <a:t>Researchers Joseph Mahoney, Joseph Durlak, and Roger Weissberg</a:t>
            </a:r>
            <a:endParaRPr i="1" sz="1100">
              <a:solidFill>
                <a:srgbClr val="0078C0"/>
              </a:solidFill>
              <a:latin typeface="Calibri"/>
              <a:ea typeface="Calibri"/>
              <a:cs typeface="Calibri"/>
              <a:sym typeface="Calibri"/>
            </a:endParaRPr>
          </a:p>
          <a:p>
            <a:pPr indent="0" lvl="0" marL="0" rtl="0" algn="ctr">
              <a:spcBef>
                <a:spcPts val="0"/>
              </a:spcBef>
              <a:spcAft>
                <a:spcPts val="0"/>
              </a:spcAft>
              <a:buNone/>
            </a:pPr>
            <a:r>
              <a:rPr i="1" lang="en-US" sz="1100">
                <a:solidFill>
                  <a:srgbClr val="0078C0"/>
                </a:solidFill>
                <a:latin typeface="Calibri"/>
                <a:ea typeface="Calibri"/>
                <a:cs typeface="Calibri"/>
                <a:sym typeface="Calibri"/>
              </a:rPr>
              <a:t>In </a:t>
            </a:r>
            <a:r>
              <a:rPr i="1" lang="en-US" sz="1100" u="sng">
                <a:solidFill>
                  <a:schemeClr val="hlink"/>
                </a:solidFill>
                <a:latin typeface="Calibri"/>
                <a:ea typeface="Calibri"/>
                <a:cs typeface="Calibri"/>
                <a:sym typeface="Calibri"/>
                <a:hlinkClick r:id="rId4"/>
              </a:rPr>
              <a:t>An Update on Social and Emotional Learning Outcome Research</a:t>
            </a:r>
            <a:r>
              <a:rPr i="1" lang="en-US" sz="1100">
                <a:solidFill>
                  <a:srgbClr val="0078C0"/>
                </a:solidFill>
                <a:latin typeface="Calibri"/>
                <a:ea typeface="Calibri"/>
                <a:cs typeface="Calibri"/>
                <a:sym typeface="Calibri"/>
              </a:rPr>
              <a:t>, 2018</a:t>
            </a:r>
            <a:endParaRPr i="1" sz="1100">
              <a:solidFill>
                <a:srgbClr val="0078C0"/>
              </a:solidFill>
              <a:latin typeface="Calibri"/>
              <a:ea typeface="Calibri"/>
              <a:cs typeface="Calibri"/>
              <a:sym typeface="Calibri"/>
            </a:endParaRPr>
          </a:p>
        </p:txBody>
      </p:sp>
      <p:sp>
        <p:nvSpPr>
          <p:cNvPr id="387" name="Google Shape;387;p69"/>
          <p:cNvSpPr txBox="1"/>
          <p:nvPr/>
        </p:nvSpPr>
        <p:spPr>
          <a:xfrm>
            <a:off x="428625" y="209650"/>
            <a:ext cx="83700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300">
                <a:solidFill>
                  <a:srgbClr val="003595"/>
                </a:solidFill>
                <a:latin typeface="Calibri"/>
                <a:ea typeface="Calibri"/>
                <a:cs typeface="Calibri"/>
                <a:sym typeface="Calibri"/>
              </a:rPr>
              <a:t>Hundreds of independent studies </a:t>
            </a:r>
            <a:r>
              <a:rPr b="1" lang="en-US" sz="2300" u="sng">
                <a:solidFill>
                  <a:srgbClr val="003595"/>
                </a:solidFill>
                <a:latin typeface="Calibri"/>
                <a:ea typeface="Calibri"/>
                <a:cs typeface="Calibri"/>
                <a:sym typeface="Calibri"/>
              </a:rPr>
              <a:t>consistently</a:t>
            </a:r>
            <a:r>
              <a:rPr b="1" lang="en-US" sz="2300">
                <a:solidFill>
                  <a:srgbClr val="003595"/>
                </a:solidFill>
                <a:latin typeface="Calibri"/>
                <a:ea typeface="Calibri"/>
                <a:cs typeface="Calibri"/>
                <a:sym typeface="Calibri"/>
              </a:rPr>
              <a:t> demonstrate:</a:t>
            </a:r>
            <a:endParaRPr b="1" sz="2300">
              <a:solidFill>
                <a:srgbClr val="003595"/>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b="1" lang="en-US" sz="2300">
                <a:solidFill>
                  <a:srgbClr val="003595"/>
                </a:solidFill>
                <a:latin typeface="Calibri"/>
                <a:ea typeface="Calibri"/>
                <a:cs typeface="Calibri"/>
                <a:sym typeface="Calibri"/>
              </a:rPr>
              <a:t>Social and emotional learning benefits students.</a:t>
            </a:r>
            <a:endParaRPr b="1" i="0" sz="2300" u="none" cap="none" strike="noStrike">
              <a:solidFill>
                <a:srgbClr val="003595"/>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70"/>
          <p:cNvPicPr preferRelativeResize="0"/>
          <p:nvPr/>
        </p:nvPicPr>
        <p:blipFill>
          <a:blip r:embed="rId3">
            <a:alphaModFix/>
          </a:blip>
          <a:stretch>
            <a:fillRect/>
          </a:stretch>
        </p:blipFill>
        <p:spPr>
          <a:xfrm>
            <a:off x="0" y="0"/>
            <a:ext cx="9144001" cy="5176618"/>
          </a:xfrm>
          <a:prstGeom prst="rect">
            <a:avLst/>
          </a:prstGeom>
          <a:noFill/>
          <a:ln>
            <a:noFill/>
          </a:ln>
        </p:spPr>
      </p:pic>
      <p:sp>
        <p:nvSpPr>
          <p:cNvPr id="393" name="Google Shape;393;p70"/>
          <p:cNvSpPr txBox="1"/>
          <p:nvPr/>
        </p:nvSpPr>
        <p:spPr>
          <a:xfrm>
            <a:off x="1581150" y="814475"/>
            <a:ext cx="2555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2000">
                <a:solidFill>
                  <a:srgbClr val="27A8F6"/>
                </a:solidFill>
                <a:latin typeface="Calibri"/>
                <a:ea typeface="Calibri"/>
                <a:cs typeface="Calibri"/>
                <a:sym typeface="Calibri"/>
              </a:rPr>
              <a:t>RESEARCH CONFIRMS</a:t>
            </a:r>
            <a:endParaRPr b="1" sz="2100" u="sng" cap="none" strike="noStrike">
              <a:solidFill>
                <a:srgbClr val="27A8F6"/>
              </a:solidFill>
              <a:latin typeface="Calibri"/>
              <a:ea typeface="Calibri"/>
              <a:cs typeface="Calibri"/>
              <a:sym typeface="Calibri"/>
            </a:endParaRPr>
          </a:p>
        </p:txBody>
      </p:sp>
      <p:sp>
        <p:nvSpPr>
          <p:cNvPr id="394" name="Google Shape;394;p70"/>
          <p:cNvSpPr txBox="1"/>
          <p:nvPr/>
        </p:nvSpPr>
        <p:spPr>
          <a:xfrm>
            <a:off x="347650" y="2316950"/>
            <a:ext cx="3226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40D590"/>
                </a:solidFill>
                <a:latin typeface="Calibri"/>
                <a:ea typeface="Calibri"/>
                <a:cs typeface="Calibri"/>
                <a:sym typeface="Calibri"/>
              </a:rPr>
              <a:t>Social and emotional learning supports </a:t>
            </a:r>
            <a:r>
              <a:rPr b="1" lang="en-US" sz="2400" u="sng">
                <a:solidFill>
                  <a:srgbClr val="40D590"/>
                </a:solidFill>
                <a:latin typeface="Calibri"/>
                <a:ea typeface="Calibri"/>
                <a:cs typeface="Calibri"/>
                <a:sym typeface="Calibri"/>
              </a:rPr>
              <a:t>academic achievement.</a:t>
            </a:r>
            <a:endParaRPr b="1" sz="2400" u="sng">
              <a:solidFill>
                <a:srgbClr val="40D590"/>
              </a:solidFill>
              <a:latin typeface="Calibri"/>
              <a:ea typeface="Calibri"/>
              <a:cs typeface="Calibri"/>
              <a:sym typeface="Calibri"/>
            </a:endParaRPr>
          </a:p>
        </p:txBody>
      </p:sp>
      <p:sp>
        <p:nvSpPr>
          <p:cNvPr id="395" name="Google Shape;395;p70"/>
          <p:cNvSpPr txBox="1"/>
          <p:nvPr/>
        </p:nvSpPr>
        <p:spPr>
          <a:xfrm>
            <a:off x="4357700" y="84375"/>
            <a:ext cx="4786200" cy="4863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1700">
                <a:solidFill>
                  <a:srgbClr val="073763"/>
                </a:solidFill>
                <a:latin typeface="Calibri"/>
                <a:ea typeface="Calibri"/>
                <a:cs typeface="Calibri"/>
                <a:sym typeface="Calibri"/>
              </a:rPr>
              <a:t>Across PreK-12, SEL in schools has </a:t>
            </a:r>
            <a:r>
              <a:rPr b="1" lang="en-US" sz="1700">
                <a:solidFill>
                  <a:srgbClr val="073763"/>
                </a:solidFill>
                <a:latin typeface="Calibri"/>
                <a:ea typeface="Calibri"/>
                <a:cs typeface="Calibri"/>
                <a:sym typeface="Calibri"/>
              </a:rPr>
              <a:t>consistent, positive impact</a:t>
            </a:r>
            <a:r>
              <a:rPr lang="en-US" sz="1700">
                <a:solidFill>
                  <a:srgbClr val="073763"/>
                </a:solidFill>
                <a:latin typeface="Calibri"/>
                <a:ea typeface="Calibri"/>
                <a:cs typeface="Calibri"/>
                <a:sym typeface="Calibri"/>
              </a:rPr>
              <a:t> on student academic achievement.</a:t>
            </a:r>
            <a:endParaRPr sz="1700">
              <a:solidFill>
                <a:srgbClr val="073763"/>
              </a:solidFill>
              <a:latin typeface="Calibri"/>
              <a:ea typeface="Calibri"/>
              <a:cs typeface="Calibri"/>
              <a:sym typeface="Calibri"/>
            </a:endParaRPr>
          </a:p>
          <a:p>
            <a:pPr indent="0" lvl="0" marL="2743200" rtl="0" algn="l">
              <a:lnSpc>
                <a:spcPct val="100000"/>
              </a:lnSpc>
              <a:spcBef>
                <a:spcPts val="0"/>
              </a:spcBef>
              <a:spcAft>
                <a:spcPts val="0"/>
              </a:spcAft>
              <a:buNone/>
            </a:pPr>
            <a:r>
              <a:rPr i="1" lang="en-US">
                <a:solidFill>
                  <a:srgbClr val="073763"/>
                </a:solidFill>
                <a:latin typeface="Calibri"/>
                <a:ea typeface="Calibri"/>
                <a:cs typeface="Calibri"/>
                <a:sym typeface="Calibri"/>
              </a:rPr>
              <a:t>                 </a:t>
            </a:r>
            <a:r>
              <a:rPr i="1" lang="en-US" sz="1200" u="sng">
                <a:solidFill>
                  <a:srgbClr val="1155CC"/>
                </a:solidFill>
                <a:latin typeface="Calibri"/>
                <a:ea typeface="Calibri"/>
                <a:cs typeface="Calibri"/>
                <a:sym typeface="Calibri"/>
                <a:hlinkClick r:id="rId4">
                  <a:extLst>
                    <a:ext uri="{A12FA001-AC4F-418D-AE19-62706E023703}">
                      <ahyp:hlinkClr val="tx"/>
                    </a:ext>
                  </a:extLst>
                </a:hlinkClick>
              </a:rPr>
              <a:t>Durlak et al., 2022</a:t>
            </a:r>
            <a:endParaRPr i="1" sz="1200">
              <a:solidFill>
                <a:schemeClr val="dk1"/>
              </a:solidFill>
              <a:latin typeface="Calibri"/>
              <a:ea typeface="Calibri"/>
              <a:cs typeface="Calibri"/>
              <a:sym typeface="Calibri"/>
            </a:endParaRPr>
          </a:p>
          <a:p>
            <a:pPr indent="0" lvl="0" marL="45720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700">
                <a:solidFill>
                  <a:srgbClr val="073763"/>
                </a:solidFill>
                <a:latin typeface="Calibri"/>
                <a:ea typeface="Calibri"/>
                <a:cs typeface="Calibri"/>
                <a:sym typeface="Calibri"/>
              </a:rPr>
              <a:t>Brain science</a:t>
            </a:r>
            <a:r>
              <a:rPr b="1" lang="en-US" sz="1700">
                <a:solidFill>
                  <a:srgbClr val="073763"/>
                </a:solidFill>
                <a:latin typeface="Calibri"/>
                <a:ea typeface="Calibri"/>
                <a:cs typeface="Calibri"/>
                <a:sym typeface="Calibri"/>
              </a:rPr>
              <a:t> </a:t>
            </a:r>
            <a:r>
              <a:rPr lang="en-US" sz="1700">
                <a:solidFill>
                  <a:srgbClr val="073763"/>
                </a:solidFill>
                <a:latin typeface="Calibri"/>
                <a:ea typeface="Calibri"/>
                <a:cs typeface="Calibri"/>
                <a:sym typeface="Calibri"/>
              </a:rPr>
              <a:t>shows that social, emotional, and cognitive development are intertwined and integral to </a:t>
            </a:r>
            <a:r>
              <a:rPr b="1" lang="en-US" sz="1700">
                <a:solidFill>
                  <a:srgbClr val="073763"/>
                </a:solidFill>
                <a:latin typeface="Calibri"/>
                <a:ea typeface="Calibri"/>
                <a:cs typeface="Calibri"/>
                <a:sym typeface="Calibri"/>
              </a:rPr>
              <a:t>academic learning and success</a:t>
            </a:r>
            <a:r>
              <a:rPr lang="en-US" sz="1700">
                <a:solidFill>
                  <a:srgbClr val="073763"/>
                </a:solidFill>
                <a:latin typeface="Calibri"/>
                <a:ea typeface="Calibri"/>
                <a:cs typeface="Calibri"/>
                <a:sym typeface="Calibri"/>
              </a:rPr>
              <a:t>. </a:t>
            </a:r>
            <a:endParaRPr sz="1700">
              <a:solidFill>
                <a:srgbClr val="073763"/>
              </a:solidFill>
              <a:latin typeface="Calibri"/>
              <a:ea typeface="Calibri"/>
              <a:cs typeface="Calibri"/>
              <a:sym typeface="Calibri"/>
            </a:endParaRPr>
          </a:p>
          <a:p>
            <a:pPr indent="0" lvl="0" marL="0" rtl="0" algn="l">
              <a:spcBef>
                <a:spcPts val="0"/>
              </a:spcBef>
              <a:spcAft>
                <a:spcPts val="0"/>
              </a:spcAft>
              <a:buNone/>
            </a:pPr>
            <a:r>
              <a:rPr lang="en-US" sz="1600">
                <a:solidFill>
                  <a:srgbClr val="073763"/>
                </a:solidFill>
                <a:latin typeface="Calibri"/>
                <a:ea typeface="Calibri"/>
                <a:cs typeface="Calibri"/>
                <a:sym typeface="Calibri"/>
              </a:rPr>
              <a:t>                                                                  </a:t>
            </a:r>
            <a:r>
              <a:rPr i="1" lang="en-US" sz="1200" u="sng">
                <a:solidFill>
                  <a:schemeClr val="hlink"/>
                </a:solidFill>
                <a:latin typeface="Calibri"/>
                <a:ea typeface="Calibri"/>
                <a:cs typeface="Calibri"/>
                <a:sym typeface="Calibri"/>
                <a:hlinkClick r:id="rId5"/>
              </a:rPr>
              <a:t>Immordino-Yang, 2011</a:t>
            </a:r>
            <a:endParaRPr i="1"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rgbClr val="073763"/>
              </a:solidFill>
              <a:latin typeface="Calibri"/>
              <a:ea typeface="Calibri"/>
              <a:cs typeface="Calibri"/>
              <a:sym typeface="Calibri"/>
            </a:endParaRPr>
          </a:p>
          <a:p>
            <a:pPr indent="0" lvl="0" marL="0" rtl="0" algn="l">
              <a:spcBef>
                <a:spcPts val="0"/>
              </a:spcBef>
              <a:spcAft>
                <a:spcPts val="0"/>
              </a:spcAft>
              <a:buNone/>
            </a:pPr>
            <a:r>
              <a:rPr lang="en-US" sz="1700">
                <a:solidFill>
                  <a:srgbClr val="073763"/>
                </a:solidFill>
                <a:latin typeface="Calibri"/>
                <a:ea typeface="Calibri"/>
                <a:cs typeface="Calibri"/>
                <a:sym typeface="Calibri"/>
              </a:rPr>
              <a:t>Academic instruction that makes social and emotional connections results in </a:t>
            </a:r>
            <a:r>
              <a:rPr b="1" lang="en-US" sz="1700">
                <a:solidFill>
                  <a:srgbClr val="073763"/>
                </a:solidFill>
                <a:latin typeface="Calibri"/>
                <a:ea typeface="Calibri"/>
                <a:cs typeface="Calibri"/>
                <a:sym typeface="Calibri"/>
              </a:rPr>
              <a:t>deeper, longer-term learning</a:t>
            </a:r>
            <a:r>
              <a:rPr lang="en-US" sz="1700">
                <a:solidFill>
                  <a:srgbClr val="073763"/>
                </a:solidFill>
                <a:latin typeface="Calibri"/>
                <a:ea typeface="Calibri"/>
                <a:cs typeface="Calibri"/>
                <a:sym typeface="Calibri"/>
              </a:rPr>
              <a:t>.</a:t>
            </a:r>
            <a:endParaRPr sz="1700">
              <a:solidFill>
                <a:srgbClr val="073763"/>
              </a:solidFill>
              <a:latin typeface="Calibri"/>
              <a:ea typeface="Calibri"/>
              <a:cs typeface="Calibri"/>
              <a:sym typeface="Calibri"/>
            </a:endParaRPr>
          </a:p>
          <a:p>
            <a:pPr indent="0" lvl="0" marL="2743200" rtl="0" algn="l">
              <a:spcBef>
                <a:spcPts val="0"/>
              </a:spcBef>
              <a:spcAft>
                <a:spcPts val="0"/>
              </a:spcAft>
              <a:buClr>
                <a:schemeClr val="dk1"/>
              </a:buClr>
              <a:buSzPts val="1100"/>
              <a:buFont typeface="Arial"/>
              <a:buNone/>
            </a:pPr>
            <a:r>
              <a:rPr lang="en-US" sz="1600">
                <a:solidFill>
                  <a:srgbClr val="073763"/>
                </a:solidFill>
                <a:latin typeface="Calibri"/>
                <a:ea typeface="Calibri"/>
                <a:cs typeface="Calibri"/>
                <a:sym typeface="Calibri"/>
              </a:rPr>
              <a:t>           </a:t>
            </a:r>
            <a:r>
              <a:rPr i="1" lang="en-US" sz="1200" u="sng">
                <a:solidFill>
                  <a:schemeClr val="hlink"/>
                </a:solidFill>
                <a:latin typeface="Calibri"/>
                <a:ea typeface="Calibri"/>
                <a:cs typeface="Calibri"/>
                <a:sym typeface="Calibri"/>
                <a:hlinkClick r:id="rId6"/>
              </a:rPr>
              <a:t>Farrington et al, 2012</a:t>
            </a:r>
            <a:endParaRPr sz="1600">
              <a:solidFill>
                <a:srgbClr val="073763"/>
              </a:solidFill>
              <a:latin typeface="Calibri"/>
              <a:ea typeface="Calibri"/>
              <a:cs typeface="Calibri"/>
              <a:sym typeface="Calibri"/>
            </a:endParaRPr>
          </a:p>
          <a:p>
            <a:pPr indent="0" lvl="0" marL="0" rtl="0" algn="l">
              <a:spcBef>
                <a:spcPts val="0"/>
              </a:spcBef>
              <a:spcAft>
                <a:spcPts val="0"/>
              </a:spcAft>
              <a:buNone/>
            </a:pPr>
            <a:r>
              <a:t/>
            </a:r>
            <a:endParaRPr>
              <a:solidFill>
                <a:srgbClr val="073763"/>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700">
                <a:solidFill>
                  <a:srgbClr val="073763"/>
                </a:solidFill>
                <a:latin typeface="Calibri"/>
                <a:ea typeface="Calibri"/>
                <a:cs typeface="Calibri"/>
                <a:sym typeface="Calibri"/>
              </a:rPr>
              <a:t>Years after students participated in SEL, their academic performance was an average of</a:t>
            </a:r>
            <a:r>
              <a:rPr b="1" lang="en-US" sz="1700">
                <a:solidFill>
                  <a:srgbClr val="073763"/>
                </a:solidFill>
                <a:latin typeface="Calibri"/>
                <a:ea typeface="Calibri"/>
                <a:cs typeface="Calibri"/>
                <a:sym typeface="Calibri"/>
              </a:rPr>
              <a:t> 13 percentile points higher</a:t>
            </a:r>
            <a:r>
              <a:rPr lang="en-US" sz="1700">
                <a:solidFill>
                  <a:srgbClr val="073763"/>
                </a:solidFill>
                <a:latin typeface="Calibri"/>
                <a:ea typeface="Calibri"/>
                <a:cs typeface="Calibri"/>
                <a:sym typeface="Calibri"/>
              </a:rPr>
              <a:t> than peers.</a:t>
            </a:r>
            <a:endParaRPr sz="1700">
              <a:solidFill>
                <a:srgbClr val="073763"/>
              </a:solidFill>
              <a:latin typeface="Calibri"/>
              <a:ea typeface="Calibri"/>
              <a:cs typeface="Calibri"/>
              <a:sym typeface="Calibri"/>
            </a:endParaRPr>
          </a:p>
          <a:p>
            <a:pPr indent="0" lvl="0" marL="2743200" rtl="0" algn="l">
              <a:spcBef>
                <a:spcPts val="0"/>
              </a:spcBef>
              <a:spcAft>
                <a:spcPts val="0"/>
              </a:spcAft>
              <a:buClr>
                <a:schemeClr val="dk1"/>
              </a:buClr>
              <a:buSzPts val="1100"/>
              <a:buFont typeface="Arial"/>
              <a:buNone/>
            </a:pPr>
            <a:r>
              <a:rPr i="1" lang="en-US" sz="1500">
                <a:solidFill>
                  <a:srgbClr val="073763"/>
                </a:solidFill>
                <a:latin typeface="Calibri"/>
                <a:ea typeface="Calibri"/>
                <a:cs typeface="Calibri"/>
                <a:sym typeface="Calibri"/>
              </a:rPr>
              <a:t>                 </a:t>
            </a:r>
            <a:r>
              <a:rPr i="1" lang="en-US" sz="1500" u="sng">
                <a:solidFill>
                  <a:schemeClr val="hlink"/>
                </a:solidFill>
                <a:latin typeface="Calibri"/>
                <a:ea typeface="Calibri"/>
                <a:cs typeface="Calibri"/>
                <a:sym typeface="Calibri"/>
                <a:hlinkClick r:id="rId7"/>
              </a:rPr>
              <a:t> </a:t>
            </a:r>
            <a:r>
              <a:rPr i="1" lang="en-US" sz="1200" u="sng">
                <a:solidFill>
                  <a:schemeClr val="hlink"/>
                </a:solidFill>
                <a:latin typeface="Calibri"/>
                <a:ea typeface="Calibri"/>
                <a:cs typeface="Calibri"/>
                <a:sym typeface="Calibri"/>
                <a:hlinkClick r:id="rId8"/>
              </a:rPr>
              <a:t>Taylor et al, 2017</a:t>
            </a:r>
            <a:endParaRPr sz="1200">
              <a:solidFill>
                <a:srgbClr val="073763"/>
              </a:solidFill>
              <a:latin typeface="Calibri"/>
              <a:ea typeface="Calibri"/>
              <a:cs typeface="Calibri"/>
              <a:sym typeface="Calibri"/>
            </a:endParaRPr>
          </a:p>
          <a:p>
            <a:pPr indent="0" lvl="0" marL="0" rtl="0" algn="l">
              <a:spcBef>
                <a:spcPts val="0"/>
              </a:spcBef>
              <a:spcAft>
                <a:spcPts val="0"/>
              </a:spcAft>
              <a:buNone/>
            </a:pPr>
            <a:r>
              <a:t/>
            </a:r>
            <a:endParaRPr i="1">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53"/>
          <p:cNvPicPr preferRelativeResize="0"/>
          <p:nvPr/>
        </p:nvPicPr>
        <p:blipFill>
          <a:blip r:embed="rId3">
            <a:alphaModFix/>
          </a:blip>
          <a:stretch>
            <a:fillRect/>
          </a:stretch>
        </p:blipFill>
        <p:spPr>
          <a:xfrm>
            <a:off x="0" y="0"/>
            <a:ext cx="9144001" cy="5143500"/>
          </a:xfrm>
          <a:prstGeom prst="rect">
            <a:avLst/>
          </a:prstGeom>
          <a:noFill/>
          <a:ln>
            <a:noFill/>
          </a:ln>
        </p:spPr>
      </p:pic>
      <p:sp>
        <p:nvSpPr>
          <p:cNvPr id="236" name="Google Shape;236;p53"/>
          <p:cNvSpPr txBox="1"/>
          <p:nvPr/>
        </p:nvSpPr>
        <p:spPr>
          <a:xfrm>
            <a:off x="395250" y="2343150"/>
            <a:ext cx="42363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alibri"/>
                <a:ea typeface="Calibri"/>
                <a:cs typeface="Calibri"/>
                <a:sym typeface="Calibri"/>
              </a:rPr>
              <a:t>Social and emotional learning (SEL) has a powerful combination of </a:t>
            </a:r>
            <a:r>
              <a:rPr lang="en-US" sz="1300">
                <a:solidFill>
                  <a:srgbClr val="0370C0"/>
                </a:solidFill>
                <a:latin typeface="Calibri"/>
                <a:ea typeface="Calibri"/>
                <a:cs typeface="Calibri"/>
                <a:sym typeface="Calibri"/>
              </a:rPr>
              <a:t>strong evidence</a:t>
            </a:r>
            <a:r>
              <a:rPr lang="en-US" sz="1300">
                <a:solidFill>
                  <a:schemeClr val="dk1"/>
                </a:solidFill>
                <a:latin typeface="Calibri"/>
                <a:ea typeface="Calibri"/>
                <a:cs typeface="Calibri"/>
                <a:sym typeface="Calibri"/>
              </a:rPr>
              <a:t> and </a:t>
            </a:r>
            <a:r>
              <a:rPr lang="en-US" sz="1300">
                <a:solidFill>
                  <a:srgbClr val="0078C0"/>
                </a:solidFill>
                <a:latin typeface="Calibri"/>
                <a:ea typeface="Calibri"/>
                <a:cs typeface="Calibri"/>
                <a:sym typeface="Calibri"/>
              </a:rPr>
              <a:t>strong demand</a:t>
            </a:r>
            <a:r>
              <a:rPr lang="en-US"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b="1" lang="en-US" sz="1300">
                <a:solidFill>
                  <a:srgbClr val="0370C0"/>
                </a:solidFill>
                <a:latin typeface="Calibri"/>
                <a:ea typeface="Calibri"/>
                <a:cs typeface="Calibri"/>
                <a:sym typeface="Calibri"/>
              </a:rPr>
              <a:t>This powerpoint deck can help you share accurate information and make the case for SEL.</a:t>
            </a:r>
            <a:endParaRPr b="1" sz="1300">
              <a:solidFill>
                <a:srgbClr val="0370C0"/>
              </a:solidFill>
              <a:latin typeface="Calibri"/>
              <a:ea typeface="Calibri"/>
              <a:cs typeface="Calibri"/>
              <a:sym typeface="Calibri"/>
            </a:endParaRPr>
          </a:p>
        </p:txBody>
      </p:sp>
      <p:sp>
        <p:nvSpPr>
          <p:cNvPr id="237" name="Google Shape;237;p53"/>
          <p:cNvSpPr txBox="1"/>
          <p:nvPr/>
        </p:nvSpPr>
        <p:spPr>
          <a:xfrm>
            <a:off x="388100" y="3921900"/>
            <a:ext cx="42363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alibri"/>
                <a:ea typeface="Calibri"/>
                <a:cs typeface="Calibri"/>
                <a:sym typeface="Calibri"/>
              </a:rPr>
              <a:t>Developed by CASEL, the leader in SEL research, policy, and implementation, the deck cites research and data from various credible sources and disciplines.</a:t>
            </a:r>
            <a:endParaRPr b="1" sz="1300">
              <a:solidFill>
                <a:srgbClr val="FF0000"/>
              </a:solidFill>
              <a:latin typeface="Calibri"/>
              <a:ea typeface="Calibri"/>
              <a:cs typeface="Calibri"/>
              <a:sym typeface="Calibri"/>
            </a:endParaRPr>
          </a:p>
        </p:txBody>
      </p:sp>
      <p:sp>
        <p:nvSpPr>
          <p:cNvPr id="238" name="Google Shape;238;p53"/>
          <p:cNvSpPr txBox="1"/>
          <p:nvPr/>
        </p:nvSpPr>
        <p:spPr>
          <a:xfrm>
            <a:off x="4826750" y="2905100"/>
            <a:ext cx="4317300" cy="17547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Calibri"/>
              <a:buChar char="●"/>
            </a:pPr>
            <a:r>
              <a:rPr lang="en-US" sz="1700">
                <a:solidFill>
                  <a:schemeClr val="dk1"/>
                </a:solidFill>
                <a:latin typeface="Calibri"/>
                <a:ea typeface="Calibri"/>
                <a:cs typeface="Calibri"/>
                <a:sym typeface="Calibri"/>
              </a:rPr>
              <a:t>Slides 3-17: What is </a:t>
            </a:r>
            <a:r>
              <a:rPr b="1" lang="en-US" sz="1700">
                <a:solidFill>
                  <a:srgbClr val="0076BE"/>
                </a:solidFill>
                <a:latin typeface="Calibri"/>
                <a:ea typeface="Calibri"/>
                <a:cs typeface="Calibri"/>
                <a:sym typeface="Calibri"/>
              </a:rPr>
              <a:t>SEL</a:t>
            </a:r>
            <a:r>
              <a:rPr lang="en-US" sz="1700">
                <a:solidFill>
                  <a:schemeClr val="dk1"/>
                </a:solidFill>
                <a:latin typeface="Calibri"/>
                <a:ea typeface="Calibri"/>
                <a:cs typeface="Calibri"/>
                <a:sym typeface="Calibri"/>
              </a:rPr>
              <a:t>?</a:t>
            </a:r>
            <a:endParaRPr sz="1700">
              <a:solidFill>
                <a:schemeClr val="dk1"/>
              </a:solidFill>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solidFill>
                  <a:schemeClr val="dk1"/>
                </a:solidFill>
                <a:latin typeface="Calibri"/>
                <a:ea typeface="Calibri"/>
                <a:cs typeface="Calibri"/>
                <a:sym typeface="Calibri"/>
              </a:rPr>
              <a:t>Slides 18-27: SEL </a:t>
            </a:r>
            <a:r>
              <a:rPr b="1" lang="en-US" sz="1700">
                <a:solidFill>
                  <a:srgbClr val="0078C0"/>
                </a:solidFill>
                <a:latin typeface="Calibri"/>
                <a:ea typeface="Calibri"/>
                <a:cs typeface="Calibri"/>
                <a:sym typeface="Calibri"/>
              </a:rPr>
              <a:t>Outcome</a:t>
            </a:r>
            <a:r>
              <a:rPr lang="en-US" sz="1700">
                <a:solidFill>
                  <a:schemeClr val="dk1"/>
                </a:solidFill>
                <a:latin typeface="Calibri"/>
                <a:ea typeface="Calibri"/>
                <a:cs typeface="Calibri"/>
                <a:sym typeface="Calibri"/>
              </a:rPr>
              <a:t> Data </a:t>
            </a:r>
            <a:endParaRPr sz="1700">
              <a:solidFill>
                <a:schemeClr val="dk1"/>
              </a:solidFill>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solidFill>
                  <a:schemeClr val="dk1"/>
                </a:solidFill>
                <a:latin typeface="Calibri"/>
                <a:ea typeface="Calibri"/>
                <a:cs typeface="Calibri"/>
                <a:sym typeface="Calibri"/>
              </a:rPr>
              <a:t>Slides 28-32: </a:t>
            </a:r>
            <a:r>
              <a:rPr b="1" lang="en-US" sz="1700">
                <a:solidFill>
                  <a:srgbClr val="167ABF"/>
                </a:solidFill>
                <a:latin typeface="Calibri"/>
                <a:ea typeface="Calibri"/>
                <a:cs typeface="Calibri"/>
                <a:sym typeface="Calibri"/>
              </a:rPr>
              <a:t>Support</a:t>
            </a:r>
            <a:r>
              <a:rPr lang="en-US" sz="1700">
                <a:solidFill>
                  <a:schemeClr val="dk1"/>
                </a:solidFill>
                <a:latin typeface="Calibri"/>
                <a:ea typeface="Calibri"/>
                <a:cs typeface="Calibri"/>
                <a:sym typeface="Calibri"/>
              </a:rPr>
              <a:t> for SEL </a:t>
            </a:r>
            <a:endParaRPr sz="1700">
              <a:solidFill>
                <a:schemeClr val="dk1"/>
              </a:solidFill>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solidFill>
                  <a:schemeClr val="dk1"/>
                </a:solidFill>
                <a:latin typeface="Calibri"/>
                <a:ea typeface="Calibri"/>
                <a:cs typeface="Calibri"/>
                <a:sym typeface="Calibri"/>
              </a:rPr>
              <a:t>Slides 33-34: Connection to </a:t>
            </a:r>
            <a:r>
              <a:rPr b="1" lang="en-US" sz="1700">
                <a:solidFill>
                  <a:srgbClr val="167ABF"/>
                </a:solidFill>
                <a:latin typeface="Calibri"/>
                <a:ea typeface="Calibri"/>
                <a:cs typeface="Calibri"/>
                <a:sym typeface="Calibri"/>
              </a:rPr>
              <a:t>Key Priorities</a:t>
            </a:r>
            <a:r>
              <a:rPr lang="en-US" sz="1700">
                <a:solidFill>
                  <a:schemeClr val="dk1"/>
                </a:solidFill>
                <a:latin typeface="Calibri"/>
                <a:ea typeface="Calibri"/>
                <a:cs typeface="Calibri"/>
                <a:sym typeface="Calibri"/>
              </a:rPr>
              <a:t> </a:t>
            </a:r>
            <a:endParaRPr sz="1700">
              <a:solidFill>
                <a:schemeClr val="dk1"/>
              </a:solidFill>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solidFill>
                  <a:schemeClr val="dk1"/>
                </a:solidFill>
                <a:latin typeface="Calibri"/>
                <a:ea typeface="Calibri"/>
                <a:cs typeface="Calibri"/>
                <a:sym typeface="Calibri"/>
              </a:rPr>
              <a:t>Slides 35-41 Addressing </a:t>
            </a:r>
            <a:r>
              <a:rPr b="1" lang="en-US" sz="1700">
                <a:solidFill>
                  <a:srgbClr val="167ABF"/>
                </a:solidFill>
                <a:latin typeface="Calibri"/>
                <a:ea typeface="Calibri"/>
                <a:cs typeface="Calibri"/>
                <a:sym typeface="Calibri"/>
              </a:rPr>
              <a:t>Misconceptions</a:t>
            </a:r>
            <a:endParaRPr b="1" sz="1700">
              <a:solidFill>
                <a:srgbClr val="167ABF"/>
              </a:solidFill>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solidFill>
                  <a:schemeClr val="dk1"/>
                </a:solidFill>
                <a:latin typeface="Calibri"/>
                <a:ea typeface="Calibri"/>
                <a:cs typeface="Calibri"/>
                <a:sym typeface="Calibri"/>
              </a:rPr>
              <a:t>Slides 42-44: SEL </a:t>
            </a:r>
            <a:r>
              <a:rPr b="1" lang="en-US" sz="1700">
                <a:solidFill>
                  <a:srgbClr val="167ABF"/>
                </a:solidFill>
                <a:latin typeface="Calibri"/>
                <a:ea typeface="Calibri"/>
                <a:cs typeface="Calibri"/>
                <a:sym typeface="Calibri"/>
              </a:rPr>
              <a:t>Resources</a:t>
            </a:r>
            <a:endParaRPr b="1" sz="1700">
              <a:solidFill>
                <a:srgbClr val="167AB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71"/>
          <p:cNvPicPr preferRelativeResize="0"/>
          <p:nvPr/>
        </p:nvPicPr>
        <p:blipFill>
          <a:blip r:embed="rId3">
            <a:alphaModFix/>
          </a:blip>
          <a:stretch>
            <a:fillRect/>
          </a:stretch>
        </p:blipFill>
        <p:spPr>
          <a:xfrm>
            <a:off x="-46950" y="0"/>
            <a:ext cx="9190949" cy="5143500"/>
          </a:xfrm>
          <a:prstGeom prst="rect">
            <a:avLst/>
          </a:prstGeom>
          <a:noFill/>
          <a:ln>
            <a:noFill/>
          </a:ln>
        </p:spPr>
      </p:pic>
      <p:sp>
        <p:nvSpPr>
          <p:cNvPr id="401" name="Google Shape;401;p71"/>
          <p:cNvSpPr txBox="1"/>
          <p:nvPr/>
        </p:nvSpPr>
        <p:spPr>
          <a:xfrm>
            <a:off x="1581150" y="814475"/>
            <a:ext cx="2555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2000">
                <a:solidFill>
                  <a:srgbClr val="27A8F6"/>
                </a:solidFill>
                <a:latin typeface="Calibri"/>
                <a:ea typeface="Calibri"/>
                <a:cs typeface="Calibri"/>
                <a:sym typeface="Calibri"/>
              </a:rPr>
              <a:t>RESEARCH CONFIRMS</a:t>
            </a:r>
            <a:endParaRPr b="1" sz="2100" u="sng" cap="none" strike="noStrike">
              <a:solidFill>
                <a:srgbClr val="27A8F6"/>
              </a:solidFill>
              <a:latin typeface="Calibri"/>
              <a:ea typeface="Calibri"/>
              <a:cs typeface="Calibri"/>
              <a:sym typeface="Calibri"/>
            </a:endParaRPr>
          </a:p>
        </p:txBody>
      </p:sp>
      <p:sp>
        <p:nvSpPr>
          <p:cNvPr id="402" name="Google Shape;402;p71"/>
          <p:cNvSpPr txBox="1"/>
          <p:nvPr/>
        </p:nvSpPr>
        <p:spPr>
          <a:xfrm>
            <a:off x="347650" y="2316950"/>
            <a:ext cx="3370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40D590"/>
                </a:solidFill>
                <a:latin typeface="Calibri"/>
                <a:ea typeface="Calibri"/>
                <a:cs typeface="Calibri"/>
                <a:sym typeface="Calibri"/>
              </a:rPr>
              <a:t>Social and emotional learning </a:t>
            </a:r>
            <a:r>
              <a:rPr b="1" lang="en-US" sz="2400" u="sng">
                <a:solidFill>
                  <a:srgbClr val="40D590"/>
                </a:solidFill>
                <a:latin typeface="Calibri"/>
                <a:ea typeface="Calibri"/>
                <a:cs typeface="Calibri"/>
                <a:sym typeface="Calibri"/>
              </a:rPr>
              <a:t>improves student well-being. </a:t>
            </a:r>
            <a:endParaRPr b="1" sz="2400">
              <a:solidFill>
                <a:srgbClr val="40D590"/>
              </a:solidFill>
              <a:latin typeface="Calibri"/>
              <a:ea typeface="Calibri"/>
              <a:cs typeface="Calibri"/>
              <a:sym typeface="Calibri"/>
            </a:endParaRPr>
          </a:p>
        </p:txBody>
      </p:sp>
      <p:sp>
        <p:nvSpPr>
          <p:cNvPr id="403" name="Google Shape;403;p71"/>
          <p:cNvSpPr txBox="1"/>
          <p:nvPr/>
        </p:nvSpPr>
        <p:spPr>
          <a:xfrm>
            <a:off x="4586300" y="312975"/>
            <a:ext cx="4255500" cy="464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rgbClr val="073763"/>
              </a:solidFill>
              <a:latin typeface="Calibri"/>
              <a:ea typeface="Calibri"/>
              <a:cs typeface="Calibri"/>
              <a:sym typeface="Calibri"/>
            </a:endParaRPr>
          </a:p>
          <a:p>
            <a:pPr indent="0" lvl="0" marL="0" rtl="0" algn="l">
              <a:spcBef>
                <a:spcPts val="0"/>
              </a:spcBef>
              <a:spcAft>
                <a:spcPts val="0"/>
              </a:spcAft>
              <a:buNone/>
            </a:pPr>
            <a:r>
              <a:rPr lang="en-US" sz="2200">
                <a:solidFill>
                  <a:srgbClr val="073763"/>
                </a:solidFill>
                <a:latin typeface="Calibri"/>
                <a:ea typeface="Calibri"/>
                <a:cs typeface="Calibri"/>
                <a:sym typeface="Calibri"/>
              </a:rPr>
              <a:t>Students participating in SEL at school had: </a:t>
            </a:r>
            <a:endParaRPr sz="2200">
              <a:solidFill>
                <a:srgbClr val="073763"/>
              </a:solidFill>
              <a:latin typeface="Calibri"/>
              <a:ea typeface="Calibri"/>
              <a:cs typeface="Calibri"/>
              <a:sym typeface="Calibri"/>
            </a:endParaRPr>
          </a:p>
          <a:p>
            <a:pPr indent="-368300" lvl="0" marL="457200" rtl="0" algn="l">
              <a:spcBef>
                <a:spcPts val="0"/>
              </a:spcBef>
              <a:spcAft>
                <a:spcPts val="0"/>
              </a:spcAft>
              <a:buClr>
                <a:srgbClr val="073763"/>
              </a:buClr>
              <a:buSzPts val="2200"/>
              <a:buFont typeface="Calibri"/>
              <a:buChar char="●"/>
            </a:pPr>
            <a:r>
              <a:rPr b="1" lang="en-US" sz="2200">
                <a:solidFill>
                  <a:srgbClr val="073763"/>
                </a:solidFill>
                <a:latin typeface="Calibri"/>
                <a:ea typeface="Calibri"/>
                <a:cs typeface="Calibri"/>
                <a:sym typeface="Calibri"/>
              </a:rPr>
              <a:t>decreased emotional distress</a:t>
            </a:r>
            <a:endParaRPr sz="2200">
              <a:solidFill>
                <a:srgbClr val="073763"/>
              </a:solidFill>
              <a:latin typeface="Calibri"/>
              <a:ea typeface="Calibri"/>
              <a:cs typeface="Calibri"/>
              <a:sym typeface="Calibri"/>
            </a:endParaRPr>
          </a:p>
          <a:p>
            <a:pPr indent="-368300" lvl="0" marL="457200" rtl="0" algn="l">
              <a:spcBef>
                <a:spcPts val="0"/>
              </a:spcBef>
              <a:spcAft>
                <a:spcPts val="0"/>
              </a:spcAft>
              <a:buClr>
                <a:srgbClr val="073763"/>
              </a:buClr>
              <a:buSzPts val="2200"/>
              <a:buFont typeface="Calibri"/>
              <a:buChar char="●"/>
            </a:pPr>
            <a:r>
              <a:rPr b="1" lang="en-US" sz="2200">
                <a:solidFill>
                  <a:srgbClr val="073763"/>
                </a:solidFill>
                <a:latin typeface="Calibri"/>
                <a:ea typeface="Calibri"/>
                <a:cs typeface="Calibri"/>
                <a:sym typeface="Calibri"/>
              </a:rPr>
              <a:t>fewer externalizing behaviors</a:t>
            </a:r>
            <a:endParaRPr b="1" sz="2200">
              <a:solidFill>
                <a:srgbClr val="073763"/>
              </a:solidFill>
              <a:latin typeface="Calibri"/>
              <a:ea typeface="Calibri"/>
              <a:cs typeface="Calibri"/>
              <a:sym typeface="Calibri"/>
            </a:endParaRPr>
          </a:p>
          <a:p>
            <a:pPr indent="-368300" lvl="0" marL="457200" rtl="0" algn="l">
              <a:spcBef>
                <a:spcPts val="0"/>
              </a:spcBef>
              <a:spcAft>
                <a:spcPts val="0"/>
              </a:spcAft>
              <a:buClr>
                <a:srgbClr val="073763"/>
              </a:buClr>
              <a:buSzPts val="2200"/>
              <a:buFont typeface="Calibri"/>
              <a:buChar char="●"/>
            </a:pPr>
            <a:r>
              <a:rPr b="1" lang="en-US" sz="2200">
                <a:solidFill>
                  <a:srgbClr val="073763"/>
                </a:solidFill>
                <a:latin typeface="Calibri"/>
                <a:ea typeface="Calibri"/>
                <a:cs typeface="Calibri"/>
                <a:sym typeface="Calibri"/>
              </a:rPr>
              <a:t>improved prosocial behaviors</a:t>
            </a:r>
            <a:endParaRPr sz="2200">
              <a:solidFill>
                <a:srgbClr val="073763"/>
              </a:solidFill>
              <a:latin typeface="Calibri"/>
              <a:ea typeface="Calibri"/>
              <a:cs typeface="Calibri"/>
              <a:sym typeface="Calibri"/>
            </a:endParaRPr>
          </a:p>
          <a:p>
            <a:pPr indent="457200" lvl="0" marL="1828800" rtl="0" algn="l">
              <a:spcBef>
                <a:spcPts val="0"/>
              </a:spcBef>
              <a:spcAft>
                <a:spcPts val="0"/>
              </a:spcAft>
              <a:buNone/>
            </a:pPr>
            <a:r>
              <a:rPr lang="en-US" sz="1200">
                <a:solidFill>
                  <a:srgbClr val="073763"/>
                </a:solidFill>
                <a:latin typeface="Calibri"/>
                <a:ea typeface="Calibri"/>
                <a:cs typeface="Calibri"/>
                <a:sym typeface="Calibri"/>
              </a:rPr>
              <a:t>               </a:t>
            </a:r>
            <a:r>
              <a:rPr i="1" lang="en-US" sz="1200" u="sng">
                <a:solidFill>
                  <a:schemeClr val="hlink"/>
                </a:solidFill>
                <a:latin typeface="Calibri"/>
                <a:ea typeface="Calibri"/>
                <a:cs typeface="Calibri"/>
                <a:sym typeface="Calibri"/>
                <a:hlinkClick r:id="rId4"/>
              </a:rPr>
              <a:t>Cipriano et. al, 2023</a:t>
            </a:r>
            <a:endParaRPr i="1" sz="1200">
              <a:solidFill>
                <a:srgbClr val="073763"/>
              </a:solidFill>
              <a:latin typeface="Calibri"/>
              <a:ea typeface="Calibri"/>
              <a:cs typeface="Calibri"/>
              <a:sym typeface="Calibri"/>
            </a:endParaRPr>
          </a:p>
          <a:p>
            <a:pPr indent="0" lvl="0" marL="0" rtl="0" algn="l">
              <a:spcBef>
                <a:spcPts val="0"/>
              </a:spcBef>
              <a:spcAft>
                <a:spcPts val="0"/>
              </a:spcAft>
              <a:buNone/>
            </a:pPr>
            <a:r>
              <a:t/>
            </a:r>
            <a:endParaRPr i="1">
              <a:solidFill>
                <a:srgbClr val="073763"/>
              </a:solidFill>
              <a:latin typeface="Calibri"/>
              <a:ea typeface="Calibri"/>
              <a:cs typeface="Calibri"/>
              <a:sym typeface="Calibri"/>
            </a:endParaRPr>
          </a:p>
          <a:p>
            <a:pPr indent="0" lvl="0" marL="0" rtl="0" algn="l">
              <a:spcBef>
                <a:spcPts val="0"/>
              </a:spcBef>
              <a:spcAft>
                <a:spcPts val="0"/>
              </a:spcAft>
              <a:buNone/>
            </a:pPr>
            <a:r>
              <a:t/>
            </a:r>
            <a:endParaRPr>
              <a:solidFill>
                <a:srgbClr val="073763"/>
              </a:solidFill>
              <a:latin typeface="Calibri"/>
              <a:ea typeface="Calibri"/>
              <a:cs typeface="Calibri"/>
              <a:sym typeface="Calibri"/>
            </a:endParaRPr>
          </a:p>
          <a:p>
            <a:pPr indent="0" lvl="0" marL="0" rtl="0" algn="l">
              <a:spcBef>
                <a:spcPts val="0"/>
              </a:spcBef>
              <a:spcAft>
                <a:spcPts val="0"/>
              </a:spcAft>
              <a:buNone/>
            </a:pPr>
            <a:r>
              <a:rPr lang="en-US" sz="2000">
                <a:solidFill>
                  <a:srgbClr val="073763"/>
                </a:solidFill>
                <a:latin typeface="Calibri"/>
                <a:ea typeface="Calibri"/>
                <a:cs typeface="Calibri"/>
                <a:sym typeface="Calibri"/>
              </a:rPr>
              <a:t>Social and emotional learning can also </a:t>
            </a:r>
            <a:r>
              <a:rPr b="1" lang="en-US" sz="2000">
                <a:solidFill>
                  <a:srgbClr val="073763"/>
                </a:solidFill>
                <a:latin typeface="Calibri"/>
                <a:ea typeface="Calibri"/>
                <a:cs typeface="Calibri"/>
                <a:sym typeface="Calibri"/>
              </a:rPr>
              <a:t>reduce symptoms of depression and anxiety</a:t>
            </a:r>
            <a:r>
              <a:rPr lang="en-US" sz="2000">
                <a:solidFill>
                  <a:srgbClr val="073763"/>
                </a:solidFill>
                <a:latin typeface="Calibri"/>
                <a:ea typeface="Calibri"/>
                <a:cs typeface="Calibri"/>
                <a:sym typeface="Calibri"/>
              </a:rPr>
              <a:t> in the short term.</a:t>
            </a:r>
            <a:endParaRPr sz="2000">
              <a:solidFill>
                <a:srgbClr val="073763"/>
              </a:solidFill>
              <a:latin typeface="Calibri"/>
              <a:ea typeface="Calibri"/>
              <a:cs typeface="Calibri"/>
              <a:sym typeface="Calibri"/>
            </a:endParaRPr>
          </a:p>
          <a:p>
            <a:pPr indent="0" lvl="0" marL="914400" rtl="0" algn="l">
              <a:spcBef>
                <a:spcPts val="0"/>
              </a:spcBef>
              <a:spcAft>
                <a:spcPts val="0"/>
              </a:spcAft>
              <a:buNone/>
            </a:pPr>
            <a:r>
              <a:rPr i="1" lang="en-US" sz="1600">
                <a:solidFill>
                  <a:srgbClr val="073763"/>
                </a:solidFill>
                <a:latin typeface="Calibri"/>
                <a:ea typeface="Calibri"/>
                <a:cs typeface="Calibri"/>
                <a:sym typeface="Calibri"/>
              </a:rPr>
              <a:t>    </a:t>
            </a:r>
            <a:r>
              <a:rPr i="1" lang="en-US" sz="1600">
                <a:solidFill>
                  <a:schemeClr val="hlink"/>
                </a:solidFill>
                <a:uFill>
                  <a:noFill/>
                </a:uFill>
                <a:latin typeface="Calibri"/>
                <a:ea typeface="Calibri"/>
                <a:cs typeface="Calibri"/>
                <a:sym typeface="Calibri"/>
                <a:hlinkClick r:id="rId5"/>
              </a:rPr>
              <a:t>                </a:t>
            </a:r>
            <a:r>
              <a:rPr i="1" lang="en-US" sz="1200" u="sng">
                <a:solidFill>
                  <a:schemeClr val="hlink"/>
                </a:solidFill>
                <a:latin typeface="Calibri"/>
                <a:ea typeface="Calibri"/>
                <a:cs typeface="Calibri"/>
                <a:sym typeface="Calibri"/>
                <a:hlinkClick r:id="rId6"/>
              </a:rPr>
              <a:t>Early Intervention Foundation, 2021</a:t>
            </a:r>
            <a:endParaRPr i="1" sz="1200">
              <a:solidFill>
                <a:srgbClr val="073763"/>
              </a:solidFill>
              <a:latin typeface="Calibri"/>
              <a:ea typeface="Calibri"/>
              <a:cs typeface="Calibri"/>
              <a:sym typeface="Calibri"/>
            </a:endParaRPr>
          </a:p>
          <a:p>
            <a:pPr indent="0" lvl="0" marL="0" rtl="0" algn="l">
              <a:spcBef>
                <a:spcPts val="0"/>
              </a:spcBef>
              <a:spcAft>
                <a:spcPts val="0"/>
              </a:spcAft>
              <a:buNone/>
            </a:pPr>
            <a:r>
              <a:t/>
            </a:r>
            <a:endParaRPr>
              <a:solidFill>
                <a:srgbClr val="073763"/>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i="1">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72"/>
          <p:cNvPicPr preferRelativeResize="0"/>
          <p:nvPr/>
        </p:nvPicPr>
        <p:blipFill>
          <a:blip r:embed="rId3">
            <a:alphaModFix/>
          </a:blip>
          <a:stretch>
            <a:fillRect/>
          </a:stretch>
        </p:blipFill>
        <p:spPr>
          <a:xfrm>
            <a:off x="0" y="-6625"/>
            <a:ext cx="9144001" cy="5135844"/>
          </a:xfrm>
          <a:prstGeom prst="rect">
            <a:avLst/>
          </a:prstGeom>
          <a:noFill/>
          <a:ln>
            <a:noFill/>
          </a:ln>
        </p:spPr>
      </p:pic>
      <p:sp>
        <p:nvSpPr>
          <p:cNvPr id="409" name="Google Shape;409;p72"/>
          <p:cNvSpPr txBox="1"/>
          <p:nvPr/>
        </p:nvSpPr>
        <p:spPr>
          <a:xfrm>
            <a:off x="1581150" y="814475"/>
            <a:ext cx="2555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2000">
                <a:solidFill>
                  <a:srgbClr val="27A8F6"/>
                </a:solidFill>
                <a:latin typeface="Calibri"/>
                <a:ea typeface="Calibri"/>
                <a:cs typeface="Calibri"/>
                <a:sym typeface="Calibri"/>
              </a:rPr>
              <a:t>RESEARCH CONFIRMS</a:t>
            </a:r>
            <a:endParaRPr b="1" sz="2100" u="sng" cap="none" strike="noStrike">
              <a:solidFill>
                <a:srgbClr val="27A8F6"/>
              </a:solidFill>
              <a:latin typeface="Calibri"/>
              <a:ea typeface="Calibri"/>
              <a:cs typeface="Calibri"/>
              <a:sym typeface="Calibri"/>
            </a:endParaRPr>
          </a:p>
        </p:txBody>
      </p:sp>
      <p:sp>
        <p:nvSpPr>
          <p:cNvPr id="410" name="Google Shape;410;p72"/>
          <p:cNvSpPr txBox="1"/>
          <p:nvPr/>
        </p:nvSpPr>
        <p:spPr>
          <a:xfrm>
            <a:off x="347650" y="2316950"/>
            <a:ext cx="3545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40D590"/>
                </a:solidFill>
                <a:latin typeface="Calibri"/>
                <a:ea typeface="Calibri"/>
                <a:cs typeface="Calibri"/>
                <a:sym typeface="Calibri"/>
              </a:rPr>
              <a:t>Social and emotional learning builds skills that are </a:t>
            </a:r>
            <a:r>
              <a:rPr b="1" lang="en-US" sz="2400" u="sng">
                <a:solidFill>
                  <a:srgbClr val="40D590"/>
                </a:solidFill>
                <a:latin typeface="Calibri"/>
                <a:ea typeface="Calibri"/>
                <a:cs typeface="Calibri"/>
                <a:sym typeface="Calibri"/>
              </a:rPr>
              <a:t>key to future readiness.</a:t>
            </a:r>
            <a:endParaRPr b="1" sz="2400" u="sng">
              <a:solidFill>
                <a:srgbClr val="40D590"/>
              </a:solidFill>
              <a:latin typeface="Calibri"/>
              <a:ea typeface="Calibri"/>
              <a:cs typeface="Calibri"/>
              <a:sym typeface="Calibri"/>
            </a:endParaRPr>
          </a:p>
        </p:txBody>
      </p:sp>
      <p:sp>
        <p:nvSpPr>
          <p:cNvPr id="411" name="Google Shape;411;p72"/>
          <p:cNvSpPr txBox="1"/>
          <p:nvPr/>
        </p:nvSpPr>
        <p:spPr>
          <a:xfrm>
            <a:off x="190500" y="4686325"/>
            <a:ext cx="39459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i="1" sz="900">
              <a:solidFill>
                <a:srgbClr val="27A8F6"/>
              </a:solidFill>
              <a:latin typeface="Calibri"/>
              <a:ea typeface="Calibri"/>
              <a:cs typeface="Calibri"/>
              <a:sym typeface="Calibri"/>
            </a:endParaRPr>
          </a:p>
        </p:txBody>
      </p:sp>
      <p:sp>
        <p:nvSpPr>
          <p:cNvPr id="412" name="Google Shape;412;p72"/>
          <p:cNvSpPr txBox="1"/>
          <p:nvPr/>
        </p:nvSpPr>
        <p:spPr>
          <a:xfrm>
            <a:off x="4442350" y="128700"/>
            <a:ext cx="4683900" cy="467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t/>
            </a:r>
            <a:endParaRPr sz="1600">
              <a:solidFill>
                <a:srgbClr val="073763"/>
              </a:solidFill>
              <a:latin typeface="Calibri"/>
              <a:ea typeface="Calibri"/>
              <a:cs typeface="Calibri"/>
              <a:sym typeface="Calibri"/>
            </a:endParaRPr>
          </a:p>
          <a:p>
            <a:pPr indent="0" lvl="0" marL="0" rtl="0" algn="l">
              <a:lnSpc>
                <a:spcPct val="115000"/>
              </a:lnSpc>
              <a:spcBef>
                <a:spcPts val="1200"/>
              </a:spcBef>
              <a:spcAft>
                <a:spcPts val="0"/>
              </a:spcAft>
              <a:buNone/>
            </a:pPr>
            <a:r>
              <a:t/>
            </a:r>
            <a:endParaRPr sz="1600">
              <a:solidFill>
                <a:srgbClr val="073763"/>
              </a:solidFill>
              <a:latin typeface="Calibri"/>
              <a:ea typeface="Calibri"/>
              <a:cs typeface="Calibri"/>
              <a:sym typeface="Calibri"/>
            </a:endParaRPr>
          </a:p>
          <a:p>
            <a:pPr indent="0" lvl="0" marL="0" rtl="0" algn="l">
              <a:lnSpc>
                <a:spcPct val="115000"/>
              </a:lnSpc>
              <a:spcBef>
                <a:spcPts val="1200"/>
              </a:spcBef>
              <a:spcAft>
                <a:spcPts val="0"/>
              </a:spcAft>
              <a:buNone/>
            </a:pPr>
            <a:r>
              <a:rPr lang="en-US" sz="2200">
                <a:solidFill>
                  <a:srgbClr val="073763"/>
                </a:solidFill>
                <a:latin typeface="Calibri"/>
                <a:ea typeface="Calibri"/>
                <a:cs typeface="Calibri"/>
                <a:sym typeface="Calibri"/>
              </a:rPr>
              <a:t>Students with stronger social and emotional skills have been more likely to reach milestones including:</a:t>
            </a:r>
            <a:endParaRPr sz="2200">
              <a:solidFill>
                <a:srgbClr val="073763"/>
              </a:solidFill>
              <a:latin typeface="Calibri"/>
              <a:ea typeface="Calibri"/>
              <a:cs typeface="Calibri"/>
              <a:sym typeface="Calibri"/>
            </a:endParaRPr>
          </a:p>
          <a:p>
            <a:pPr indent="-355600" lvl="0" marL="457200" rtl="0" algn="l">
              <a:lnSpc>
                <a:spcPct val="115000"/>
              </a:lnSpc>
              <a:spcBef>
                <a:spcPts val="1200"/>
              </a:spcBef>
              <a:spcAft>
                <a:spcPts val="0"/>
              </a:spcAft>
              <a:buClr>
                <a:srgbClr val="073763"/>
              </a:buClr>
              <a:buSzPts val="2000"/>
              <a:buFont typeface="Calibri"/>
              <a:buChar char="●"/>
            </a:pPr>
            <a:r>
              <a:rPr b="1" lang="en-US" sz="2200">
                <a:solidFill>
                  <a:srgbClr val="073763"/>
                </a:solidFill>
                <a:latin typeface="Calibri"/>
                <a:ea typeface="Calibri"/>
                <a:cs typeface="Calibri"/>
                <a:sym typeface="Calibri"/>
              </a:rPr>
              <a:t>high school graduation</a:t>
            </a:r>
            <a:endParaRPr b="1" sz="2200">
              <a:solidFill>
                <a:srgbClr val="073763"/>
              </a:solidFill>
              <a:latin typeface="Calibri"/>
              <a:ea typeface="Calibri"/>
              <a:cs typeface="Calibri"/>
              <a:sym typeface="Calibri"/>
            </a:endParaRPr>
          </a:p>
          <a:p>
            <a:pPr indent="-355600" lvl="0" marL="457200" rtl="0" algn="l">
              <a:lnSpc>
                <a:spcPct val="115000"/>
              </a:lnSpc>
              <a:spcBef>
                <a:spcPts val="0"/>
              </a:spcBef>
              <a:spcAft>
                <a:spcPts val="0"/>
              </a:spcAft>
              <a:buClr>
                <a:srgbClr val="073763"/>
              </a:buClr>
              <a:buSzPts val="2000"/>
              <a:buFont typeface="Calibri"/>
              <a:buChar char="●"/>
            </a:pPr>
            <a:r>
              <a:rPr b="1" lang="en-US" sz="2200">
                <a:solidFill>
                  <a:srgbClr val="073763"/>
                </a:solidFill>
                <a:latin typeface="Calibri"/>
                <a:ea typeface="Calibri"/>
                <a:cs typeface="Calibri"/>
                <a:sym typeface="Calibri"/>
              </a:rPr>
              <a:t>postsecondary enrollment</a:t>
            </a:r>
            <a:endParaRPr b="1" sz="2200">
              <a:solidFill>
                <a:srgbClr val="073763"/>
              </a:solidFill>
              <a:latin typeface="Calibri"/>
              <a:ea typeface="Calibri"/>
              <a:cs typeface="Calibri"/>
              <a:sym typeface="Calibri"/>
            </a:endParaRPr>
          </a:p>
          <a:p>
            <a:pPr indent="-355600" lvl="0" marL="457200" rtl="0" algn="l">
              <a:lnSpc>
                <a:spcPct val="115000"/>
              </a:lnSpc>
              <a:spcBef>
                <a:spcPts val="0"/>
              </a:spcBef>
              <a:spcAft>
                <a:spcPts val="0"/>
              </a:spcAft>
              <a:buClr>
                <a:srgbClr val="073763"/>
              </a:buClr>
              <a:buSzPts val="2000"/>
              <a:buFont typeface="Calibri"/>
              <a:buChar char="●"/>
            </a:pPr>
            <a:r>
              <a:rPr b="1" lang="en-US" sz="2200">
                <a:solidFill>
                  <a:srgbClr val="073763"/>
                </a:solidFill>
                <a:latin typeface="Calibri"/>
                <a:ea typeface="Calibri"/>
                <a:cs typeface="Calibri"/>
                <a:sym typeface="Calibri"/>
              </a:rPr>
              <a:t>postsecondary graduation</a:t>
            </a:r>
            <a:endParaRPr b="1" sz="2200">
              <a:solidFill>
                <a:srgbClr val="073763"/>
              </a:solidFill>
              <a:latin typeface="Calibri"/>
              <a:ea typeface="Calibri"/>
              <a:cs typeface="Calibri"/>
              <a:sym typeface="Calibri"/>
            </a:endParaRPr>
          </a:p>
          <a:p>
            <a:pPr indent="-355600" lvl="0" marL="457200" rtl="0" algn="l">
              <a:lnSpc>
                <a:spcPct val="115000"/>
              </a:lnSpc>
              <a:spcBef>
                <a:spcPts val="0"/>
              </a:spcBef>
              <a:spcAft>
                <a:spcPts val="0"/>
              </a:spcAft>
              <a:buClr>
                <a:srgbClr val="073763"/>
              </a:buClr>
              <a:buSzPts val="2000"/>
              <a:buFont typeface="Calibri"/>
              <a:buChar char="●"/>
            </a:pPr>
            <a:r>
              <a:rPr b="1" lang="en-US" sz="2200">
                <a:solidFill>
                  <a:srgbClr val="073763"/>
                </a:solidFill>
                <a:latin typeface="Calibri"/>
                <a:ea typeface="Calibri"/>
                <a:cs typeface="Calibri"/>
                <a:sym typeface="Calibri"/>
              </a:rPr>
              <a:t>stable, full-time employment</a:t>
            </a:r>
            <a:r>
              <a:rPr lang="en-US" sz="2200">
                <a:solidFill>
                  <a:srgbClr val="073763"/>
                </a:solidFill>
                <a:latin typeface="Calibri"/>
                <a:ea typeface="Calibri"/>
                <a:cs typeface="Calibri"/>
                <a:sym typeface="Calibri"/>
              </a:rPr>
              <a:t> </a:t>
            </a:r>
            <a:endParaRPr sz="2200">
              <a:solidFill>
                <a:srgbClr val="073763"/>
              </a:solidFill>
              <a:latin typeface="Calibri"/>
              <a:ea typeface="Calibri"/>
              <a:cs typeface="Calibri"/>
              <a:sym typeface="Calibri"/>
            </a:endParaRPr>
          </a:p>
          <a:p>
            <a:pPr indent="0" lvl="0" marL="0" rtl="0" algn="l">
              <a:lnSpc>
                <a:spcPct val="115000"/>
              </a:lnSpc>
              <a:spcBef>
                <a:spcPts val="1200"/>
              </a:spcBef>
              <a:spcAft>
                <a:spcPts val="0"/>
              </a:spcAft>
              <a:buNone/>
            </a:pPr>
            <a:r>
              <a:rPr i="1" lang="en-US" sz="1300">
                <a:solidFill>
                  <a:srgbClr val="073763"/>
                </a:solidFill>
                <a:uFill>
                  <a:noFill/>
                </a:uFill>
                <a:latin typeface="Calibri"/>
                <a:ea typeface="Calibri"/>
                <a:cs typeface="Calibri"/>
                <a:sym typeface="Calibri"/>
                <a:hlinkClick r:id="rId4">
                  <a:extLst>
                    <a:ext uri="{A12FA001-AC4F-418D-AE19-62706E023703}">
                      <ahyp:hlinkClr val="tx"/>
                    </a:ext>
                  </a:extLst>
                </a:hlinkClick>
              </a:rPr>
              <a:t>           </a:t>
            </a:r>
            <a:r>
              <a:rPr i="1" lang="en-US" sz="1200" u="sng">
                <a:solidFill>
                  <a:schemeClr val="accent1"/>
                </a:solidFill>
                <a:latin typeface="Calibri"/>
                <a:ea typeface="Calibri"/>
                <a:cs typeface="Calibri"/>
                <a:sym typeface="Calibri"/>
                <a:hlinkClick r:id="rId5">
                  <a:extLst>
                    <a:ext uri="{A12FA001-AC4F-418D-AE19-62706E023703}">
                      <ahyp:hlinkClr val="tx"/>
                    </a:ext>
                  </a:extLst>
                </a:hlinkClick>
              </a:rPr>
              <a:t>Jones et al., 2015</a:t>
            </a:r>
            <a:r>
              <a:rPr i="1" lang="en-US" sz="1200">
                <a:solidFill>
                  <a:schemeClr val="accent1"/>
                </a:solidFill>
                <a:latin typeface="Calibri"/>
                <a:ea typeface="Calibri"/>
                <a:cs typeface="Calibri"/>
                <a:sym typeface="Calibri"/>
              </a:rPr>
              <a:t>;</a:t>
            </a:r>
            <a:r>
              <a:rPr lang="en-US" sz="1200">
                <a:solidFill>
                  <a:schemeClr val="accent1"/>
                </a:solidFill>
                <a:latin typeface="Calibri"/>
                <a:ea typeface="Calibri"/>
                <a:cs typeface="Calibri"/>
                <a:sym typeface="Calibri"/>
              </a:rPr>
              <a:t> </a:t>
            </a:r>
            <a:r>
              <a:rPr i="1" lang="en-US" sz="1200" u="sng">
                <a:solidFill>
                  <a:schemeClr val="accent1"/>
                </a:solidFill>
                <a:latin typeface="Calibri"/>
                <a:ea typeface="Calibri"/>
                <a:cs typeface="Calibri"/>
                <a:sym typeface="Calibri"/>
                <a:hlinkClick r:id="rId6">
                  <a:extLst>
                    <a:ext uri="{A12FA001-AC4F-418D-AE19-62706E023703}">
                      <ahyp:hlinkClr val="tx"/>
                    </a:ext>
                  </a:extLst>
                </a:hlinkClick>
              </a:rPr>
              <a:t>Coleman &amp; DeLeire, 2003</a:t>
            </a:r>
            <a:r>
              <a:rPr i="1" lang="en-US" sz="1200">
                <a:solidFill>
                  <a:schemeClr val="accent1"/>
                </a:solidFill>
                <a:latin typeface="Calibri"/>
                <a:ea typeface="Calibri"/>
                <a:cs typeface="Calibri"/>
                <a:sym typeface="Calibri"/>
              </a:rPr>
              <a:t>; </a:t>
            </a:r>
            <a:r>
              <a:rPr i="1" lang="en-US" sz="1200" u="sng">
                <a:solidFill>
                  <a:schemeClr val="accent1"/>
                </a:solidFill>
                <a:latin typeface="Calibri"/>
                <a:ea typeface="Calibri"/>
                <a:cs typeface="Calibri"/>
                <a:sym typeface="Calibri"/>
                <a:hlinkClick r:id="rId7">
                  <a:extLst>
                    <a:ext uri="{A12FA001-AC4F-418D-AE19-62706E023703}">
                      <ahyp:hlinkClr val="tx"/>
                    </a:ext>
                  </a:extLst>
                </a:hlinkClick>
              </a:rPr>
              <a:t>Heckman et al., 2006</a:t>
            </a:r>
            <a:endParaRPr i="1" sz="1200">
              <a:solidFill>
                <a:schemeClr val="accent1"/>
              </a:solidFill>
              <a:latin typeface="Calibri"/>
              <a:ea typeface="Calibri"/>
              <a:cs typeface="Calibri"/>
              <a:sym typeface="Calibri"/>
            </a:endParaRPr>
          </a:p>
          <a:p>
            <a:pPr indent="0" lvl="0" marL="0" rtl="0" algn="l">
              <a:spcBef>
                <a:spcPts val="1200"/>
              </a:spcBef>
              <a:spcAft>
                <a:spcPts val="0"/>
              </a:spcAft>
              <a:buNone/>
            </a:pPr>
            <a:r>
              <a:t/>
            </a:r>
            <a:endParaRPr sz="1300">
              <a:solidFill>
                <a:srgbClr val="073763"/>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73"/>
          <p:cNvPicPr preferRelativeResize="0"/>
          <p:nvPr/>
        </p:nvPicPr>
        <p:blipFill>
          <a:blip r:embed="rId3">
            <a:alphaModFix/>
          </a:blip>
          <a:stretch>
            <a:fillRect/>
          </a:stretch>
        </p:blipFill>
        <p:spPr>
          <a:xfrm>
            <a:off x="0" y="0"/>
            <a:ext cx="9184850" cy="5219700"/>
          </a:xfrm>
          <a:prstGeom prst="rect">
            <a:avLst/>
          </a:prstGeom>
          <a:noFill/>
          <a:ln>
            <a:noFill/>
          </a:ln>
        </p:spPr>
      </p:pic>
      <p:sp>
        <p:nvSpPr>
          <p:cNvPr id="418" name="Google Shape;418;p73"/>
          <p:cNvSpPr txBox="1"/>
          <p:nvPr/>
        </p:nvSpPr>
        <p:spPr>
          <a:xfrm>
            <a:off x="1581150" y="814475"/>
            <a:ext cx="2555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2000">
                <a:solidFill>
                  <a:srgbClr val="27A8F6"/>
                </a:solidFill>
                <a:latin typeface="Calibri"/>
                <a:ea typeface="Calibri"/>
                <a:cs typeface="Calibri"/>
                <a:sym typeface="Calibri"/>
              </a:rPr>
              <a:t>RESEARCH CONFIRMS</a:t>
            </a:r>
            <a:endParaRPr b="1" sz="2100" u="sng" cap="none" strike="noStrike">
              <a:solidFill>
                <a:srgbClr val="27A8F6"/>
              </a:solidFill>
              <a:latin typeface="Calibri"/>
              <a:ea typeface="Calibri"/>
              <a:cs typeface="Calibri"/>
              <a:sym typeface="Calibri"/>
            </a:endParaRPr>
          </a:p>
        </p:txBody>
      </p:sp>
      <p:sp>
        <p:nvSpPr>
          <p:cNvPr id="419" name="Google Shape;419;p73"/>
          <p:cNvSpPr txBox="1"/>
          <p:nvPr/>
        </p:nvSpPr>
        <p:spPr>
          <a:xfrm>
            <a:off x="347650" y="2316950"/>
            <a:ext cx="3545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40D590"/>
                </a:solidFill>
                <a:latin typeface="Calibri"/>
                <a:ea typeface="Calibri"/>
                <a:cs typeface="Calibri"/>
                <a:sym typeface="Calibri"/>
              </a:rPr>
              <a:t>Social and emotional learning improves </a:t>
            </a:r>
            <a:r>
              <a:rPr b="1" lang="en-US" sz="2400" u="sng">
                <a:solidFill>
                  <a:srgbClr val="40D590"/>
                </a:solidFill>
                <a:latin typeface="Calibri"/>
                <a:ea typeface="Calibri"/>
                <a:cs typeface="Calibri"/>
                <a:sym typeface="Calibri"/>
              </a:rPr>
              <a:t>school climate and safety.</a:t>
            </a:r>
            <a:endParaRPr b="1" sz="2400" u="sng">
              <a:solidFill>
                <a:srgbClr val="40D590"/>
              </a:solidFill>
              <a:latin typeface="Calibri"/>
              <a:ea typeface="Calibri"/>
              <a:cs typeface="Calibri"/>
              <a:sym typeface="Calibri"/>
            </a:endParaRPr>
          </a:p>
        </p:txBody>
      </p:sp>
      <p:sp>
        <p:nvSpPr>
          <p:cNvPr id="420" name="Google Shape;420;p73"/>
          <p:cNvSpPr txBox="1"/>
          <p:nvPr/>
        </p:nvSpPr>
        <p:spPr>
          <a:xfrm>
            <a:off x="4419600" y="454025"/>
            <a:ext cx="4412700" cy="435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1800">
                <a:solidFill>
                  <a:srgbClr val="073763"/>
                </a:solidFill>
                <a:latin typeface="Calibri"/>
                <a:ea typeface="Calibri"/>
                <a:cs typeface="Calibri"/>
                <a:sym typeface="Calibri"/>
              </a:rPr>
              <a:t>Students participating in SEL report: </a:t>
            </a:r>
            <a:endParaRPr sz="1800">
              <a:solidFill>
                <a:srgbClr val="073763"/>
              </a:solidFill>
              <a:latin typeface="Calibri"/>
              <a:ea typeface="Calibri"/>
              <a:cs typeface="Calibri"/>
              <a:sym typeface="Calibri"/>
            </a:endParaRPr>
          </a:p>
          <a:p>
            <a:pPr indent="-342900" lvl="0" marL="457200" rtl="0" algn="l">
              <a:spcBef>
                <a:spcPts val="0"/>
              </a:spcBef>
              <a:spcAft>
                <a:spcPts val="0"/>
              </a:spcAft>
              <a:buClr>
                <a:srgbClr val="073763"/>
              </a:buClr>
              <a:buSzPts val="1800"/>
              <a:buFont typeface="Calibri"/>
              <a:buChar char="●"/>
            </a:pPr>
            <a:r>
              <a:rPr lang="en-US" sz="1800">
                <a:solidFill>
                  <a:srgbClr val="073763"/>
                </a:solidFill>
                <a:latin typeface="Calibri"/>
                <a:ea typeface="Calibri"/>
                <a:cs typeface="Calibri"/>
                <a:sym typeface="Calibri"/>
              </a:rPr>
              <a:t>Stronger feelings of</a:t>
            </a:r>
            <a:r>
              <a:rPr b="1" lang="en-US" sz="1800">
                <a:solidFill>
                  <a:srgbClr val="073763"/>
                </a:solidFill>
                <a:latin typeface="Calibri"/>
                <a:ea typeface="Calibri"/>
                <a:cs typeface="Calibri"/>
                <a:sym typeface="Calibri"/>
              </a:rPr>
              <a:t> inclusion, belonging and connection to school</a:t>
            </a:r>
            <a:endParaRPr b="1" sz="1800">
              <a:solidFill>
                <a:srgbClr val="073763"/>
              </a:solidFill>
              <a:latin typeface="Calibri"/>
              <a:ea typeface="Calibri"/>
              <a:cs typeface="Calibri"/>
              <a:sym typeface="Calibri"/>
            </a:endParaRPr>
          </a:p>
          <a:p>
            <a:pPr indent="-342900" lvl="0" marL="457200" rtl="0" algn="l">
              <a:spcBef>
                <a:spcPts val="0"/>
              </a:spcBef>
              <a:spcAft>
                <a:spcPts val="0"/>
              </a:spcAft>
              <a:buClr>
                <a:srgbClr val="073763"/>
              </a:buClr>
              <a:buSzPts val="1800"/>
              <a:buFont typeface="Calibri"/>
              <a:buChar char="●"/>
            </a:pPr>
            <a:r>
              <a:rPr lang="en-US" sz="1800">
                <a:solidFill>
                  <a:srgbClr val="073763"/>
                </a:solidFill>
                <a:latin typeface="Calibri"/>
                <a:ea typeface="Calibri"/>
                <a:cs typeface="Calibri"/>
                <a:sym typeface="Calibri"/>
              </a:rPr>
              <a:t>Greater </a:t>
            </a:r>
            <a:r>
              <a:rPr b="1" lang="en-US" sz="1800">
                <a:solidFill>
                  <a:srgbClr val="073763"/>
                </a:solidFill>
                <a:latin typeface="Calibri"/>
                <a:ea typeface="Calibri"/>
                <a:cs typeface="Calibri"/>
                <a:sym typeface="Calibri"/>
              </a:rPr>
              <a:t>classroom support</a:t>
            </a:r>
            <a:endParaRPr b="1" sz="1800">
              <a:solidFill>
                <a:srgbClr val="073763"/>
              </a:solidFill>
              <a:latin typeface="Calibri"/>
              <a:ea typeface="Calibri"/>
              <a:cs typeface="Calibri"/>
              <a:sym typeface="Calibri"/>
            </a:endParaRPr>
          </a:p>
          <a:p>
            <a:pPr indent="-342900" lvl="0" marL="457200" rtl="0" algn="l">
              <a:spcBef>
                <a:spcPts val="0"/>
              </a:spcBef>
              <a:spcAft>
                <a:spcPts val="0"/>
              </a:spcAft>
              <a:buClr>
                <a:srgbClr val="073763"/>
              </a:buClr>
              <a:buSzPts val="1800"/>
              <a:buFont typeface="Calibri"/>
              <a:buChar char="●"/>
            </a:pPr>
            <a:r>
              <a:rPr lang="en-US" sz="1800">
                <a:solidFill>
                  <a:srgbClr val="073763"/>
                </a:solidFill>
                <a:latin typeface="Calibri"/>
                <a:ea typeface="Calibri"/>
                <a:cs typeface="Calibri"/>
                <a:sym typeface="Calibri"/>
              </a:rPr>
              <a:t>Better </a:t>
            </a:r>
            <a:r>
              <a:rPr b="1" lang="en-US" sz="1800">
                <a:solidFill>
                  <a:srgbClr val="073763"/>
                </a:solidFill>
                <a:latin typeface="Calibri"/>
                <a:ea typeface="Calibri"/>
                <a:cs typeface="Calibri"/>
                <a:sym typeface="Calibri"/>
              </a:rPr>
              <a:t>relationships with teachers</a:t>
            </a:r>
            <a:endParaRPr b="1" sz="1800">
              <a:solidFill>
                <a:srgbClr val="073763"/>
              </a:solidFill>
              <a:latin typeface="Calibri"/>
              <a:ea typeface="Calibri"/>
              <a:cs typeface="Calibri"/>
              <a:sym typeface="Calibri"/>
            </a:endParaRPr>
          </a:p>
          <a:p>
            <a:pPr indent="-342900" lvl="0" marL="457200" rtl="0" algn="l">
              <a:spcBef>
                <a:spcPts val="0"/>
              </a:spcBef>
              <a:spcAft>
                <a:spcPts val="0"/>
              </a:spcAft>
              <a:buClr>
                <a:srgbClr val="073763"/>
              </a:buClr>
              <a:buSzPts val="1800"/>
              <a:buFont typeface="Calibri"/>
              <a:buChar char="●"/>
            </a:pPr>
            <a:r>
              <a:rPr lang="en-US" sz="1800">
                <a:solidFill>
                  <a:srgbClr val="073763"/>
                </a:solidFill>
                <a:latin typeface="Calibri"/>
                <a:ea typeface="Calibri"/>
                <a:cs typeface="Calibri"/>
                <a:sym typeface="Calibri"/>
              </a:rPr>
              <a:t>Increased </a:t>
            </a:r>
            <a:r>
              <a:rPr b="1" lang="en-US" sz="1800">
                <a:solidFill>
                  <a:srgbClr val="073763"/>
                </a:solidFill>
                <a:latin typeface="Calibri"/>
                <a:ea typeface="Calibri"/>
                <a:cs typeface="Calibri"/>
                <a:sym typeface="Calibri"/>
              </a:rPr>
              <a:t>sense of safety</a:t>
            </a:r>
            <a:endParaRPr b="1" sz="1800">
              <a:solidFill>
                <a:srgbClr val="073763"/>
              </a:solidFill>
              <a:latin typeface="Calibri"/>
              <a:ea typeface="Calibri"/>
              <a:cs typeface="Calibri"/>
              <a:sym typeface="Calibri"/>
            </a:endParaRPr>
          </a:p>
          <a:p>
            <a:pPr indent="-342900" lvl="0" marL="457200" rtl="0" algn="l">
              <a:spcBef>
                <a:spcPts val="0"/>
              </a:spcBef>
              <a:spcAft>
                <a:spcPts val="0"/>
              </a:spcAft>
              <a:buClr>
                <a:srgbClr val="073763"/>
              </a:buClr>
              <a:buSzPts val="1800"/>
              <a:buFont typeface="Calibri"/>
              <a:buChar char="●"/>
            </a:pPr>
            <a:r>
              <a:rPr lang="en-US" sz="1800">
                <a:solidFill>
                  <a:srgbClr val="073763"/>
                </a:solidFill>
                <a:latin typeface="Calibri"/>
                <a:ea typeface="Calibri"/>
                <a:cs typeface="Calibri"/>
                <a:sym typeface="Calibri"/>
              </a:rPr>
              <a:t>Better attitudes about </a:t>
            </a:r>
            <a:r>
              <a:rPr b="1" lang="en-US" sz="1800">
                <a:solidFill>
                  <a:srgbClr val="073763"/>
                </a:solidFill>
                <a:latin typeface="Calibri"/>
                <a:ea typeface="Calibri"/>
                <a:cs typeface="Calibri"/>
                <a:sym typeface="Calibri"/>
              </a:rPr>
              <a:t>school and others</a:t>
            </a:r>
            <a:endParaRPr b="1" sz="1800">
              <a:solidFill>
                <a:srgbClr val="073763"/>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en-US" sz="700">
                <a:solidFill>
                  <a:srgbClr val="073763"/>
                </a:solidFill>
              </a:rPr>
              <a:t>                </a:t>
            </a:r>
            <a:endParaRPr i="1" sz="700">
              <a:solidFill>
                <a:srgbClr val="073763"/>
              </a:solidFill>
            </a:endParaRPr>
          </a:p>
          <a:p>
            <a:pPr indent="0" lvl="0" marL="0" rtl="0" algn="l">
              <a:spcBef>
                <a:spcPts val="0"/>
              </a:spcBef>
              <a:spcAft>
                <a:spcPts val="0"/>
              </a:spcAft>
              <a:buClr>
                <a:schemeClr val="dk1"/>
              </a:buClr>
              <a:buSzPts val="1100"/>
              <a:buFont typeface="Arial"/>
              <a:buNone/>
            </a:pPr>
            <a:r>
              <a:rPr i="1" lang="en-US" sz="1200">
                <a:solidFill>
                  <a:srgbClr val="073763"/>
                </a:solidFill>
              </a:rPr>
              <a:t>            </a:t>
            </a:r>
            <a:r>
              <a:rPr i="1" lang="en-US" sz="1200">
                <a:solidFill>
                  <a:srgbClr val="073763"/>
                </a:solidFill>
                <a:latin typeface="Calibri"/>
                <a:ea typeface="Calibri"/>
                <a:cs typeface="Calibri"/>
                <a:sym typeface="Calibri"/>
              </a:rPr>
              <a:t>  </a:t>
            </a:r>
            <a:r>
              <a:rPr i="1" lang="en-US" sz="1200" u="sng">
                <a:solidFill>
                  <a:schemeClr val="hlink"/>
                </a:solidFill>
                <a:latin typeface="Calibri"/>
                <a:ea typeface="Calibri"/>
                <a:cs typeface="Calibri"/>
                <a:sym typeface="Calibri"/>
                <a:hlinkClick r:id="rId4"/>
              </a:rPr>
              <a:t>Cipriano et. al, 2023</a:t>
            </a:r>
            <a:r>
              <a:rPr i="1" lang="en-US" sz="1200">
                <a:solidFill>
                  <a:srgbClr val="073763"/>
                </a:solidFill>
                <a:latin typeface="Calibri"/>
                <a:ea typeface="Calibri"/>
                <a:cs typeface="Calibri"/>
                <a:sym typeface="Calibri"/>
              </a:rPr>
              <a:t>;</a:t>
            </a:r>
            <a:r>
              <a:rPr i="1" lang="en-US" sz="1200" u="sng">
                <a:solidFill>
                  <a:schemeClr val="hlink"/>
                </a:solidFill>
                <a:latin typeface="Calibri"/>
                <a:ea typeface="Calibri"/>
                <a:cs typeface="Calibri"/>
                <a:sym typeface="Calibri"/>
              </a:rPr>
              <a:t> </a:t>
            </a:r>
            <a:r>
              <a:rPr i="1" lang="en-US" sz="1200" u="sng">
                <a:solidFill>
                  <a:schemeClr val="hlink"/>
                </a:solidFill>
                <a:latin typeface="Calibri"/>
                <a:ea typeface="Calibri"/>
                <a:cs typeface="Calibri"/>
                <a:sym typeface="Calibri"/>
                <a:hlinkClick r:id="rId5"/>
              </a:rPr>
              <a:t>Synder et al, 2011</a:t>
            </a:r>
            <a:r>
              <a:rPr lang="en-US" sz="1200">
                <a:latin typeface="Calibri"/>
                <a:ea typeface="Calibri"/>
                <a:cs typeface="Calibri"/>
                <a:sym typeface="Calibri"/>
              </a:rPr>
              <a:t>; </a:t>
            </a:r>
            <a:r>
              <a:rPr i="1" lang="en-US" sz="1200" u="sng">
                <a:solidFill>
                  <a:schemeClr val="hlink"/>
                </a:solidFill>
                <a:latin typeface="Calibri"/>
                <a:ea typeface="Calibri"/>
                <a:cs typeface="Calibri"/>
                <a:sym typeface="Calibri"/>
                <a:hlinkClick r:id="rId6"/>
              </a:rPr>
              <a:t>Durlak et al., 2011</a:t>
            </a:r>
            <a:endParaRPr i="1" sz="1200">
              <a:solidFill>
                <a:srgbClr val="073763"/>
              </a:solidFill>
              <a:latin typeface="Calibri"/>
              <a:ea typeface="Calibri"/>
              <a:cs typeface="Calibri"/>
              <a:sym typeface="Calibri"/>
            </a:endParaRPr>
          </a:p>
          <a:p>
            <a:pPr indent="0" lvl="0" marL="0" rtl="0" algn="l">
              <a:spcBef>
                <a:spcPts val="0"/>
              </a:spcBef>
              <a:spcAft>
                <a:spcPts val="0"/>
              </a:spcAft>
              <a:buNone/>
            </a:pPr>
            <a:r>
              <a:t/>
            </a:r>
            <a:endParaRPr sz="1800">
              <a:solidFill>
                <a:srgbClr val="073763"/>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800">
                <a:solidFill>
                  <a:srgbClr val="073763"/>
                </a:solidFill>
                <a:latin typeface="Calibri"/>
                <a:ea typeface="Calibri"/>
                <a:cs typeface="Calibri"/>
                <a:sym typeface="Calibri"/>
              </a:rPr>
              <a:t>SEL in schools also contributes to </a:t>
            </a:r>
            <a:r>
              <a:rPr b="1" lang="en-US" sz="1800">
                <a:solidFill>
                  <a:srgbClr val="073763"/>
                </a:solidFill>
                <a:latin typeface="Calibri"/>
                <a:ea typeface="Calibri"/>
                <a:cs typeface="Calibri"/>
                <a:sym typeface="Calibri"/>
              </a:rPr>
              <a:t>reductions in bullying</a:t>
            </a:r>
            <a:r>
              <a:rPr lang="en-US" sz="1800">
                <a:solidFill>
                  <a:srgbClr val="073763"/>
                </a:solidFill>
                <a:latin typeface="Calibri"/>
                <a:ea typeface="Calibri"/>
                <a:cs typeface="Calibri"/>
                <a:sym typeface="Calibri"/>
              </a:rPr>
              <a:t>, cyber-bullying, name-calling, and sexual harassment.</a:t>
            </a:r>
            <a:endParaRPr sz="1800">
              <a:solidFill>
                <a:srgbClr val="073763"/>
              </a:solidFill>
              <a:latin typeface="Calibri"/>
              <a:ea typeface="Calibri"/>
              <a:cs typeface="Calibri"/>
              <a:sym typeface="Calibri"/>
            </a:endParaRPr>
          </a:p>
          <a:p>
            <a:pPr indent="457200" lvl="0" marL="0" rtl="0" algn="l">
              <a:spcBef>
                <a:spcPts val="0"/>
              </a:spcBef>
              <a:spcAft>
                <a:spcPts val="0"/>
              </a:spcAft>
              <a:buNone/>
            </a:pPr>
            <a:r>
              <a:t/>
            </a:r>
            <a:endParaRPr sz="700">
              <a:solidFill>
                <a:srgbClr val="073763"/>
              </a:solidFill>
              <a:latin typeface="Calibri"/>
              <a:ea typeface="Calibri"/>
              <a:cs typeface="Calibri"/>
              <a:sym typeface="Calibri"/>
            </a:endParaRPr>
          </a:p>
          <a:p>
            <a:pPr indent="0" lvl="0" marL="1371600" rtl="0" algn="l">
              <a:spcBef>
                <a:spcPts val="0"/>
              </a:spcBef>
              <a:spcAft>
                <a:spcPts val="0"/>
              </a:spcAft>
              <a:buNone/>
            </a:pPr>
            <a:r>
              <a:rPr lang="en-US" sz="700">
                <a:solidFill>
                  <a:srgbClr val="073763"/>
                </a:solidFill>
                <a:latin typeface="Calibri"/>
                <a:ea typeface="Calibri"/>
                <a:cs typeface="Calibri"/>
                <a:sym typeface="Calibri"/>
              </a:rPr>
              <a:t>    </a:t>
            </a:r>
            <a:r>
              <a:rPr i="1" lang="en-US" sz="1200">
                <a:solidFill>
                  <a:schemeClr val="hlink"/>
                </a:solidFill>
                <a:latin typeface="Calibri"/>
                <a:ea typeface="Calibri"/>
                <a:cs typeface="Calibri"/>
                <a:sym typeface="Calibri"/>
              </a:rPr>
              <a:t>        </a:t>
            </a:r>
            <a:r>
              <a:rPr i="1" lang="en-US" sz="1200" u="sng">
                <a:solidFill>
                  <a:schemeClr val="hlink"/>
                </a:solidFill>
                <a:latin typeface="Calibri"/>
                <a:ea typeface="Calibri"/>
                <a:cs typeface="Calibri"/>
                <a:sym typeface="Calibri"/>
                <a:hlinkClick r:id="rId7"/>
              </a:rPr>
              <a:t>Smith &amp; Low, 2013</a:t>
            </a:r>
            <a:r>
              <a:rPr i="1" lang="en-US" sz="1200">
                <a:solidFill>
                  <a:srgbClr val="073763"/>
                </a:solidFill>
              </a:rPr>
              <a:t>; </a:t>
            </a:r>
            <a:r>
              <a:rPr i="1" lang="en-US" sz="1200" u="sng">
                <a:solidFill>
                  <a:schemeClr val="hlink"/>
                </a:solidFill>
                <a:latin typeface="Calibri"/>
                <a:ea typeface="Calibri"/>
                <a:cs typeface="Calibri"/>
                <a:sym typeface="Calibri"/>
                <a:hlinkClick r:id="rId8"/>
              </a:rPr>
              <a:t>Espelage et al, 2015</a:t>
            </a:r>
            <a:endParaRPr sz="1800">
              <a:solidFill>
                <a:srgbClr val="073763"/>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700">
              <a:solidFill>
                <a:srgbClr val="073763"/>
              </a:solidFill>
              <a:latin typeface="Calibri"/>
              <a:ea typeface="Calibri"/>
              <a:cs typeface="Calibri"/>
              <a:sym typeface="Calibri"/>
            </a:endParaRPr>
          </a:p>
        </p:txBody>
      </p:sp>
      <p:sp>
        <p:nvSpPr>
          <p:cNvPr id="421" name="Google Shape;421;p73"/>
          <p:cNvSpPr txBox="1"/>
          <p:nvPr/>
        </p:nvSpPr>
        <p:spPr>
          <a:xfrm>
            <a:off x="190500" y="4686325"/>
            <a:ext cx="39459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US" sz="900">
                <a:solidFill>
                  <a:srgbClr val="27A8F6"/>
                </a:solidFill>
                <a:latin typeface="Calibri"/>
                <a:ea typeface="Calibri"/>
                <a:cs typeface="Calibri"/>
                <a:sym typeface="Calibri"/>
              </a:rPr>
              <a:t>CITE</a:t>
            </a:r>
            <a:endParaRPr i="1" sz="900">
              <a:solidFill>
                <a:srgbClr val="27A8F6"/>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74"/>
          <p:cNvPicPr preferRelativeResize="0"/>
          <p:nvPr/>
        </p:nvPicPr>
        <p:blipFill>
          <a:blip r:embed="rId3">
            <a:alphaModFix/>
          </a:blip>
          <a:stretch>
            <a:fillRect/>
          </a:stretch>
        </p:blipFill>
        <p:spPr>
          <a:xfrm>
            <a:off x="0" y="14415"/>
            <a:ext cx="9144000" cy="5114670"/>
          </a:xfrm>
          <a:prstGeom prst="rect">
            <a:avLst/>
          </a:prstGeom>
          <a:noFill/>
          <a:ln>
            <a:noFill/>
          </a:ln>
        </p:spPr>
      </p:pic>
      <p:sp>
        <p:nvSpPr>
          <p:cNvPr id="427" name="Google Shape;427;p74"/>
          <p:cNvSpPr txBox="1"/>
          <p:nvPr/>
        </p:nvSpPr>
        <p:spPr>
          <a:xfrm>
            <a:off x="77725" y="1551150"/>
            <a:ext cx="2720400" cy="165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1700">
                <a:solidFill>
                  <a:schemeClr val="lt1"/>
                </a:solidFill>
                <a:latin typeface="Calibri"/>
                <a:ea typeface="Calibri"/>
                <a:cs typeface="Calibri"/>
                <a:sym typeface="Calibri"/>
              </a:rPr>
              <a:t>Follow-up studies show that after SEL programs end, students continue to show significant improvements in…</a:t>
            </a:r>
            <a:endParaRPr i="1">
              <a:solidFill>
                <a:schemeClr val="lt1"/>
              </a:solidFill>
              <a:latin typeface="Calibri"/>
              <a:ea typeface="Calibri"/>
              <a:cs typeface="Calibri"/>
              <a:sym typeface="Calibri"/>
            </a:endParaRPr>
          </a:p>
        </p:txBody>
      </p:sp>
      <p:sp>
        <p:nvSpPr>
          <p:cNvPr id="428" name="Google Shape;428;p74"/>
          <p:cNvSpPr txBox="1"/>
          <p:nvPr/>
        </p:nvSpPr>
        <p:spPr>
          <a:xfrm>
            <a:off x="1489175" y="410225"/>
            <a:ext cx="746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20124D"/>
                </a:solidFill>
                <a:latin typeface="Calibri"/>
                <a:ea typeface="Calibri"/>
                <a:cs typeface="Calibri"/>
                <a:sym typeface="Calibri"/>
              </a:rPr>
              <a:t>Research confirms: Social and emotional learning </a:t>
            </a:r>
            <a:endParaRPr b="1" sz="2400">
              <a:solidFill>
                <a:srgbClr val="20124D"/>
              </a:solidFill>
              <a:latin typeface="Calibri"/>
              <a:ea typeface="Calibri"/>
              <a:cs typeface="Calibri"/>
              <a:sym typeface="Calibri"/>
            </a:endParaRPr>
          </a:p>
          <a:p>
            <a:pPr indent="0" lvl="0" marL="0" rtl="0" algn="l">
              <a:spcBef>
                <a:spcPts val="0"/>
              </a:spcBef>
              <a:spcAft>
                <a:spcPts val="0"/>
              </a:spcAft>
              <a:buNone/>
            </a:pPr>
            <a:r>
              <a:rPr b="1" lang="en-US" sz="2400">
                <a:solidFill>
                  <a:srgbClr val="20124D"/>
                </a:solidFill>
                <a:latin typeface="Calibri"/>
                <a:ea typeface="Calibri"/>
                <a:cs typeface="Calibri"/>
                <a:sym typeface="Calibri"/>
              </a:rPr>
              <a:t>has </a:t>
            </a:r>
            <a:r>
              <a:rPr b="1" lang="en-US" sz="2400" u="sng">
                <a:solidFill>
                  <a:srgbClr val="20124D"/>
                </a:solidFill>
                <a:latin typeface="Calibri"/>
                <a:ea typeface="Calibri"/>
                <a:cs typeface="Calibri"/>
                <a:sym typeface="Calibri"/>
              </a:rPr>
              <a:t>long-term benefits.</a:t>
            </a:r>
            <a:endParaRPr b="1" sz="2400" u="sng">
              <a:solidFill>
                <a:srgbClr val="20124D"/>
              </a:solidFill>
              <a:latin typeface="Calibri"/>
              <a:ea typeface="Calibri"/>
              <a:cs typeface="Calibri"/>
              <a:sym typeface="Calibri"/>
            </a:endParaRPr>
          </a:p>
        </p:txBody>
      </p:sp>
      <p:sp>
        <p:nvSpPr>
          <p:cNvPr id="429" name="Google Shape;429;p74"/>
          <p:cNvSpPr txBox="1"/>
          <p:nvPr/>
        </p:nvSpPr>
        <p:spPr>
          <a:xfrm>
            <a:off x="498575" y="70025"/>
            <a:ext cx="2555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2000">
                <a:solidFill>
                  <a:srgbClr val="27A8F6"/>
                </a:solidFill>
                <a:latin typeface="Calibri"/>
                <a:ea typeface="Calibri"/>
                <a:cs typeface="Calibri"/>
                <a:sym typeface="Calibri"/>
              </a:rPr>
              <a:t>DID YOU KNOW?</a:t>
            </a:r>
            <a:endParaRPr b="1" sz="2100" u="sng" cap="none" strike="noStrike">
              <a:solidFill>
                <a:srgbClr val="27A8F6"/>
              </a:solidFill>
              <a:latin typeface="Calibri"/>
              <a:ea typeface="Calibri"/>
              <a:cs typeface="Calibri"/>
              <a:sym typeface="Calibri"/>
            </a:endParaRPr>
          </a:p>
        </p:txBody>
      </p:sp>
      <p:sp>
        <p:nvSpPr>
          <p:cNvPr id="430" name="Google Shape;430;p74"/>
          <p:cNvSpPr txBox="1"/>
          <p:nvPr/>
        </p:nvSpPr>
        <p:spPr>
          <a:xfrm>
            <a:off x="3200400" y="3102800"/>
            <a:ext cx="2720400" cy="15639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120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Academic achievement</a:t>
            </a:r>
            <a:endParaRPr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Social and emotional skills development</a:t>
            </a:r>
            <a:endParaRPr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Well-being </a:t>
            </a:r>
            <a:endParaRPr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Behaviors</a:t>
            </a:r>
            <a:endParaRPr sz="1600">
              <a:solidFill>
                <a:schemeClr val="lt1"/>
              </a:solidFill>
              <a:latin typeface="Calibri"/>
              <a:ea typeface="Calibri"/>
              <a:cs typeface="Calibri"/>
              <a:sym typeface="Calibri"/>
            </a:endParaRPr>
          </a:p>
        </p:txBody>
      </p:sp>
      <p:sp>
        <p:nvSpPr>
          <p:cNvPr id="431" name="Google Shape;431;p74"/>
          <p:cNvSpPr txBox="1"/>
          <p:nvPr/>
        </p:nvSpPr>
        <p:spPr>
          <a:xfrm>
            <a:off x="-103650" y="4804800"/>
            <a:ext cx="9236700" cy="3231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1200"/>
              </a:spcBef>
              <a:spcAft>
                <a:spcPts val="1200"/>
              </a:spcAft>
              <a:buNone/>
            </a:pPr>
            <a:r>
              <a:rPr i="1" lang="en-US" sz="900">
                <a:solidFill>
                  <a:srgbClr val="27A8F6"/>
                </a:solidFill>
                <a:latin typeface="Calibri"/>
                <a:ea typeface="Calibri"/>
                <a:cs typeface="Calibri"/>
                <a:sym typeface="Calibri"/>
              </a:rPr>
              <a:t> Durlak et. al, 2022; Durlak et. al, 2017; Sklad et. al, 2012</a:t>
            </a:r>
            <a:endParaRPr i="1" sz="900">
              <a:solidFill>
                <a:srgbClr val="27A8F6"/>
              </a:solidFill>
              <a:latin typeface="Calibri"/>
              <a:ea typeface="Calibri"/>
              <a:cs typeface="Calibri"/>
              <a:sym typeface="Calibri"/>
            </a:endParaRPr>
          </a:p>
        </p:txBody>
      </p:sp>
      <p:sp>
        <p:nvSpPr>
          <p:cNvPr id="432" name="Google Shape;432;p74"/>
          <p:cNvSpPr txBox="1"/>
          <p:nvPr/>
        </p:nvSpPr>
        <p:spPr>
          <a:xfrm>
            <a:off x="6371200" y="1593450"/>
            <a:ext cx="2555100" cy="156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1600">
                <a:solidFill>
                  <a:schemeClr val="lt1"/>
                </a:solidFill>
                <a:latin typeface="Calibri"/>
                <a:ea typeface="Calibri"/>
                <a:cs typeface="Calibri"/>
                <a:sym typeface="Calibri"/>
              </a:rPr>
              <a:t>Benefits lasted 6 months to 18 years and were consistent across socioeconomic background, race, and school location.</a:t>
            </a:r>
            <a:endParaRPr sz="16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75"/>
          <p:cNvPicPr preferRelativeResize="0"/>
          <p:nvPr/>
        </p:nvPicPr>
        <p:blipFill>
          <a:blip r:embed="rId3">
            <a:alphaModFix/>
          </a:blip>
          <a:stretch>
            <a:fillRect/>
          </a:stretch>
        </p:blipFill>
        <p:spPr>
          <a:xfrm>
            <a:off x="0" y="-64775"/>
            <a:ext cx="9143999" cy="5196850"/>
          </a:xfrm>
          <a:prstGeom prst="rect">
            <a:avLst/>
          </a:prstGeom>
          <a:noFill/>
          <a:ln>
            <a:noFill/>
          </a:ln>
        </p:spPr>
      </p:pic>
      <p:sp>
        <p:nvSpPr>
          <p:cNvPr id="438" name="Google Shape;438;p75"/>
          <p:cNvSpPr txBox="1"/>
          <p:nvPr/>
        </p:nvSpPr>
        <p:spPr>
          <a:xfrm>
            <a:off x="153925" y="1474950"/>
            <a:ext cx="2555100" cy="165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1700">
                <a:solidFill>
                  <a:schemeClr val="lt1"/>
                </a:solidFill>
                <a:latin typeface="Calibri"/>
                <a:ea typeface="Calibri"/>
                <a:cs typeface="Calibri"/>
                <a:sym typeface="Calibri"/>
              </a:rPr>
              <a:t>Kindergarteners with strong social and emotional skills were </a:t>
            </a:r>
            <a:r>
              <a:rPr b="1" lang="en-US" sz="1700">
                <a:solidFill>
                  <a:schemeClr val="lt1"/>
                </a:solidFill>
                <a:latin typeface="Calibri"/>
                <a:ea typeface="Calibri"/>
                <a:cs typeface="Calibri"/>
                <a:sym typeface="Calibri"/>
              </a:rPr>
              <a:t>more likely to reach educational milestones…</a:t>
            </a:r>
            <a:endParaRPr i="1">
              <a:solidFill>
                <a:schemeClr val="lt1"/>
              </a:solidFill>
              <a:latin typeface="Calibri"/>
              <a:ea typeface="Calibri"/>
              <a:cs typeface="Calibri"/>
              <a:sym typeface="Calibri"/>
            </a:endParaRPr>
          </a:p>
        </p:txBody>
      </p:sp>
      <p:sp>
        <p:nvSpPr>
          <p:cNvPr id="439" name="Google Shape;439;p75"/>
          <p:cNvSpPr txBox="1"/>
          <p:nvPr/>
        </p:nvSpPr>
        <p:spPr>
          <a:xfrm>
            <a:off x="1489175" y="410225"/>
            <a:ext cx="746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20124D"/>
                </a:solidFill>
                <a:latin typeface="Calibri"/>
                <a:ea typeface="Calibri"/>
                <a:cs typeface="Calibri"/>
                <a:sym typeface="Calibri"/>
              </a:rPr>
              <a:t>Research confirms: Social and emotional learning </a:t>
            </a:r>
            <a:endParaRPr b="1" sz="2400">
              <a:solidFill>
                <a:srgbClr val="20124D"/>
              </a:solidFill>
              <a:latin typeface="Calibri"/>
              <a:ea typeface="Calibri"/>
              <a:cs typeface="Calibri"/>
              <a:sym typeface="Calibri"/>
            </a:endParaRPr>
          </a:p>
          <a:p>
            <a:pPr indent="0" lvl="0" marL="0" rtl="0" algn="l">
              <a:spcBef>
                <a:spcPts val="0"/>
              </a:spcBef>
              <a:spcAft>
                <a:spcPts val="0"/>
              </a:spcAft>
              <a:buNone/>
            </a:pPr>
            <a:r>
              <a:rPr b="1" lang="en-US" sz="2400">
                <a:solidFill>
                  <a:srgbClr val="20124D"/>
                </a:solidFill>
                <a:latin typeface="Calibri"/>
                <a:ea typeface="Calibri"/>
                <a:cs typeface="Calibri"/>
                <a:sym typeface="Calibri"/>
              </a:rPr>
              <a:t>is linked to </a:t>
            </a:r>
            <a:r>
              <a:rPr b="1" lang="en-US" sz="2400" u="sng">
                <a:solidFill>
                  <a:srgbClr val="20124D"/>
                </a:solidFill>
                <a:latin typeface="Calibri"/>
                <a:ea typeface="Calibri"/>
                <a:cs typeface="Calibri"/>
                <a:sym typeface="Calibri"/>
              </a:rPr>
              <a:t>young adult outcomes.</a:t>
            </a:r>
            <a:endParaRPr b="1" sz="2400" u="sng">
              <a:solidFill>
                <a:srgbClr val="20124D"/>
              </a:solidFill>
              <a:latin typeface="Calibri"/>
              <a:ea typeface="Calibri"/>
              <a:cs typeface="Calibri"/>
              <a:sym typeface="Calibri"/>
            </a:endParaRPr>
          </a:p>
        </p:txBody>
      </p:sp>
      <p:sp>
        <p:nvSpPr>
          <p:cNvPr id="440" name="Google Shape;440;p75"/>
          <p:cNvSpPr txBox="1"/>
          <p:nvPr/>
        </p:nvSpPr>
        <p:spPr>
          <a:xfrm>
            <a:off x="498575" y="70025"/>
            <a:ext cx="2555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2000">
                <a:solidFill>
                  <a:srgbClr val="27A8F6"/>
                </a:solidFill>
                <a:latin typeface="Calibri"/>
                <a:ea typeface="Calibri"/>
                <a:cs typeface="Calibri"/>
                <a:sym typeface="Calibri"/>
              </a:rPr>
              <a:t>DID YOU KNOW?</a:t>
            </a:r>
            <a:endParaRPr b="1" sz="2100" u="sng" cap="none" strike="noStrike">
              <a:solidFill>
                <a:srgbClr val="27A8F6"/>
              </a:solidFill>
              <a:latin typeface="Calibri"/>
              <a:ea typeface="Calibri"/>
              <a:cs typeface="Calibri"/>
              <a:sym typeface="Calibri"/>
            </a:endParaRPr>
          </a:p>
        </p:txBody>
      </p:sp>
      <p:sp>
        <p:nvSpPr>
          <p:cNvPr id="441" name="Google Shape;441;p75"/>
          <p:cNvSpPr txBox="1"/>
          <p:nvPr/>
        </p:nvSpPr>
        <p:spPr>
          <a:xfrm>
            <a:off x="3159700" y="3026600"/>
            <a:ext cx="2903700" cy="171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600">
                <a:solidFill>
                  <a:srgbClr val="00FF00"/>
                </a:solidFill>
                <a:latin typeface="Calibri"/>
                <a:ea typeface="Calibri"/>
                <a:cs typeface="Calibri"/>
                <a:sym typeface="Calibri"/>
              </a:rPr>
              <a:t>More</a:t>
            </a:r>
            <a:r>
              <a:rPr lang="en-US" sz="1600">
                <a:solidFill>
                  <a:schemeClr val="lt1"/>
                </a:solidFill>
                <a:latin typeface="Calibri"/>
                <a:ea typeface="Calibri"/>
                <a:cs typeface="Calibri"/>
                <a:sym typeface="Calibri"/>
              </a:rPr>
              <a:t> likely to:</a:t>
            </a:r>
            <a:endParaRPr sz="1600">
              <a:solidFill>
                <a:schemeClr val="lt1"/>
              </a:solidFill>
              <a:latin typeface="Calibri"/>
              <a:ea typeface="Calibri"/>
              <a:cs typeface="Calibri"/>
              <a:sym typeface="Calibri"/>
            </a:endParaRPr>
          </a:p>
          <a:p>
            <a:pPr indent="-330200" lvl="0" marL="457200" rtl="0" algn="l">
              <a:lnSpc>
                <a:spcPct val="115000"/>
              </a:lnSpc>
              <a:spcBef>
                <a:spcPts val="120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graduate from high school</a:t>
            </a:r>
            <a:endParaRPr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complete a college degree</a:t>
            </a:r>
            <a:endParaRPr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obtain stable employment in young adulthood</a:t>
            </a:r>
            <a:endParaRPr i="1" sz="1300">
              <a:solidFill>
                <a:schemeClr val="lt1"/>
              </a:solidFill>
              <a:latin typeface="Calibri"/>
              <a:ea typeface="Calibri"/>
              <a:cs typeface="Calibri"/>
              <a:sym typeface="Calibri"/>
            </a:endParaRPr>
          </a:p>
        </p:txBody>
      </p:sp>
      <p:sp>
        <p:nvSpPr>
          <p:cNvPr id="442" name="Google Shape;442;p75"/>
          <p:cNvSpPr txBox="1"/>
          <p:nvPr/>
        </p:nvSpPr>
        <p:spPr>
          <a:xfrm>
            <a:off x="89950" y="4804800"/>
            <a:ext cx="9043200" cy="338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1200"/>
              </a:spcBef>
              <a:spcAft>
                <a:spcPts val="1200"/>
              </a:spcAft>
              <a:buNone/>
            </a:pPr>
            <a:r>
              <a:rPr i="1" lang="en-US" sz="1000">
                <a:solidFill>
                  <a:srgbClr val="27A8F6"/>
                </a:solidFill>
                <a:latin typeface="Calibri"/>
                <a:ea typeface="Calibri"/>
                <a:cs typeface="Calibri"/>
                <a:sym typeface="Calibri"/>
              </a:rPr>
              <a:t>Jones, Greenberg, and Crowley, 2015</a:t>
            </a:r>
            <a:endParaRPr i="1" sz="1000">
              <a:solidFill>
                <a:srgbClr val="27A8F6"/>
              </a:solidFill>
              <a:latin typeface="Calibri"/>
              <a:ea typeface="Calibri"/>
              <a:cs typeface="Calibri"/>
              <a:sym typeface="Calibri"/>
            </a:endParaRPr>
          </a:p>
        </p:txBody>
      </p:sp>
      <p:sp>
        <p:nvSpPr>
          <p:cNvPr id="443" name="Google Shape;443;p75"/>
          <p:cNvSpPr txBox="1"/>
          <p:nvPr/>
        </p:nvSpPr>
        <p:spPr>
          <a:xfrm>
            <a:off x="6371200" y="1517250"/>
            <a:ext cx="2903700" cy="171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600">
                <a:solidFill>
                  <a:srgbClr val="FF0000"/>
                </a:solidFill>
                <a:latin typeface="Calibri"/>
                <a:ea typeface="Calibri"/>
                <a:cs typeface="Calibri"/>
                <a:sym typeface="Calibri"/>
              </a:rPr>
              <a:t>Less</a:t>
            </a:r>
            <a:r>
              <a:rPr lang="en-US" sz="1600">
                <a:solidFill>
                  <a:schemeClr val="lt1"/>
                </a:solidFill>
                <a:latin typeface="Calibri"/>
                <a:ea typeface="Calibri"/>
                <a:cs typeface="Calibri"/>
                <a:sym typeface="Calibri"/>
              </a:rPr>
              <a:t> likely to:</a:t>
            </a:r>
            <a:endParaRPr sz="1600">
              <a:solidFill>
                <a:schemeClr val="lt1"/>
              </a:solidFill>
              <a:latin typeface="Calibri"/>
              <a:ea typeface="Calibri"/>
              <a:cs typeface="Calibri"/>
              <a:sym typeface="Calibri"/>
            </a:endParaRPr>
          </a:p>
          <a:p>
            <a:pPr indent="-330200" lvl="0" marL="457200" rtl="0" algn="l">
              <a:lnSpc>
                <a:spcPct val="115000"/>
              </a:lnSpc>
              <a:spcBef>
                <a:spcPts val="120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live in public housing </a:t>
            </a:r>
            <a:endParaRPr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receive public assistance </a:t>
            </a:r>
            <a:endParaRPr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be involved with police </a:t>
            </a:r>
            <a:endParaRPr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be in a detention facility</a:t>
            </a:r>
            <a:endParaRPr sz="16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76"/>
          <p:cNvPicPr preferRelativeResize="0"/>
          <p:nvPr/>
        </p:nvPicPr>
        <p:blipFill rotWithShape="1">
          <a:blip r:embed="rId3">
            <a:alphaModFix/>
          </a:blip>
          <a:srcRect b="0" l="1390" r="0" t="2219"/>
          <a:stretch/>
        </p:blipFill>
        <p:spPr>
          <a:xfrm>
            <a:off x="0" y="0"/>
            <a:ext cx="9213949" cy="5143500"/>
          </a:xfrm>
          <a:prstGeom prst="rect">
            <a:avLst/>
          </a:prstGeom>
          <a:noFill/>
          <a:ln>
            <a:noFill/>
          </a:ln>
        </p:spPr>
      </p:pic>
      <p:sp>
        <p:nvSpPr>
          <p:cNvPr id="449" name="Google Shape;449;p76"/>
          <p:cNvSpPr txBox="1"/>
          <p:nvPr/>
        </p:nvSpPr>
        <p:spPr>
          <a:xfrm>
            <a:off x="1489175" y="486425"/>
            <a:ext cx="746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20124D"/>
                </a:solidFill>
                <a:latin typeface="Calibri"/>
                <a:ea typeface="Calibri"/>
                <a:cs typeface="Calibri"/>
                <a:sym typeface="Calibri"/>
              </a:rPr>
              <a:t>Research confirms: Social and emotional learning </a:t>
            </a:r>
            <a:endParaRPr b="1" sz="2400">
              <a:solidFill>
                <a:srgbClr val="20124D"/>
              </a:solidFill>
              <a:latin typeface="Calibri"/>
              <a:ea typeface="Calibri"/>
              <a:cs typeface="Calibri"/>
              <a:sym typeface="Calibri"/>
            </a:endParaRPr>
          </a:p>
          <a:p>
            <a:pPr indent="0" lvl="0" marL="0" rtl="0" algn="l">
              <a:spcBef>
                <a:spcPts val="0"/>
              </a:spcBef>
              <a:spcAft>
                <a:spcPts val="0"/>
              </a:spcAft>
              <a:buNone/>
            </a:pPr>
            <a:r>
              <a:rPr b="1" lang="en-US" sz="2400">
                <a:solidFill>
                  <a:srgbClr val="20124D"/>
                </a:solidFill>
                <a:latin typeface="Calibri"/>
                <a:ea typeface="Calibri"/>
                <a:cs typeface="Calibri"/>
                <a:sym typeface="Calibri"/>
              </a:rPr>
              <a:t>is a </a:t>
            </a:r>
            <a:r>
              <a:rPr b="1" lang="en-US" sz="2400" u="sng">
                <a:solidFill>
                  <a:srgbClr val="20124D"/>
                </a:solidFill>
                <a:latin typeface="Calibri"/>
                <a:ea typeface="Calibri"/>
                <a:cs typeface="Calibri"/>
                <a:sym typeface="Calibri"/>
              </a:rPr>
              <a:t>wise financial investment</a:t>
            </a:r>
            <a:r>
              <a:rPr b="1" lang="en-US" sz="2400">
                <a:solidFill>
                  <a:srgbClr val="20124D"/>
                </a:solidFill>
                <a:latin typeface="Calibri"/>
                <a:ea typeface="Calibri"/>
                <a:cs typeface="Calibri"/>
                <a:sym typeface="Calibri"/>
              </a:rPr>
              <a:t>.</a:t>
            </a:r>
            <a:endParaRPr b="1" sz="2400" u="sng">
              <a:solidFill>
                <a:srgbClr val="20124D"/>
              </a:solidFill>
              <a:latin typeface="Calibri"/>
              <a:ea typeface="Calibri"/>
              <a:cs typeface="Calibri"/>
              <a:sym typeface="Calibri"/>
            </a:endParaRPr>
          </a:p>
        </p:txBody>
      </p:sp>
      <p:sp>
        <p:nvSpPr>
          <p:cNvPr id="450" name="Google Shape;450;p76"/>
          <p:cNvSpPr txBox="1"/>
          <p:nvPr/>
        </p:nvSpPr>
        <p:spPr>
          <a:xfrm>
            <a:off x="498575" y="146225"/>
            <a:ext cx="2555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2000">
                <a:solidFill>
                  <a:srgbClr val="27A8F6"/>
                </a:solidFill>
                <a:latin typeface="Calibri"/>
                <a:ea typeface="Calibri"/>
                <a:cs typeface="Calibri"/>
                <a:sym typeface="Calibri"/>
              </a:rPr>
              <a:t>DID YOU KNOW?</a:t>
            </a:r>
            <a:endParaRPr b="1" sz="2100" u="sng" cap="none" strike="noStrike">
              <a:solidFill>
                <a:srgbClr val="27A8F6"/>
              </a:solidFill>
              <a:latin typeface="Calibri"/>
              <a:ea typeface="Calibri"/>
              <a:cs typeface="Calibri"/>
              <a:sym typeface="Calibri"/>
            </a:endParaRPr>
          </a:p>
        </p:txBody>
      </p:sp>
      <p:sp>
        <p:nvSpPr>
          <p:cNvPr id="451" name="Google Shape;451;p76"/>
          <p:cNvSpPr txBox="1"/>
          <p:nvPr/>
        </p:nvSpPr>
        <p:spPr>
          <a:xfrm>
            <a:off x="153925" y="1855950"/>
            <a:ext cx="2555100" cy="226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2000">
                <a:solidFill>
                  <a:schemeClr val="lt1"/>
                </a:solidFill>
                <a:latin typeface="Calibri"/>
                <a:ea typeface="Calibri"/>
                <a:cs typeface="Calibri"/>
                <a:sym typeface="Calibri"/>
              </a:rPr>
              <a:t>The average return on investment for six evidence-based programs is 11 to 1, according to cost-benefit research. </a:t>
            </a:r>
            <a:endParaRPr i="1" sz="1700">
              <a:solidFill>
                <a:schemeClr val="lt1"/>
              </a:solidFill>
              <a:latin typeface="Calibri"/>
              <a:ea typeface="Calibri"/>
              <a:cs typeface="Calibri"/>
              <a:sym typeface="Calibri"/>
            </a:endParaRPr>
          </a:p>
        </p:txBody>
      </p:sp>
      <p:sp>
        <p:nvSpPr>
          <p:cNvPr id="452" name="Google Shape;452;p76"/>
          <p:cNvSpPr txBox="1"/>
          <p:nvPr/>
        </p:nvSpPr>
        <p:spPr>
          <a:xfrm>
            <a:off x="6447400" y="1822050"/>
            <a:ext cx="25551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1600">
                <a:solidFill>
                  <a:schemeClr val="lt1"/>
                </a:solidFill>
                <a:latin typeface="Calibri"/>
                <a:ea typeface="Calibri"/>
                <a:cs typeface="Calibri"/>
                <a:sym typeface="Calibri"/>
              </a:rPr>
              <a:t>This means for every dollar invested in SEL, there is an $11 return from costs not incurred. </a:t>
            </a:r>
            <a:endParaRPr sz="1600">
              <a:solidFill>
                <a:schemeClr val="lt1"/>
              </a:solidFill>
              <a:latin typeface="Calibri"/>
              <a:ea typeface="Calibri"/>
              <a:cs typeface="Calibri"/>
              <a:sym typeface="Calibri"/>
            </a:endParaRPr>
          </a:p>
        </p:txBody>
      </p:sp>
      <p:sp>
        <p:nvSpPr>
          <p:cNvPr id="453" name="Google Shape;453;p76"/>
          <p:cNvSpPr txBox="1"/>
          <p:nvPr/>
        </p:nvSpPr>
        <p:spPr>
          <a:xfrm>
            <a:off x="599050" y="4779200"/>
            <a:ext cx="76959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700">
                <a:solidFill>
                  <a:srgbClr val="27A8F6"/>
                </a:solidFill>
                <a:latin typeface="Roboto"/>
                <a:ea typeface="Roboto"/>
                <a:cs typeface="Roboto"/>
                <a:sym typeface="Roboto"/>
              </a:rPr>
              <a:t>Belfield, Bowden, Klapp, Levin, Shand, and Zander, 2015.</a:t>
            </a:r>
            <a:endParaRPr sz="700">
              <a:solidFill>
                <a:srgbClr val="27A8F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77"/>
          <p:cNvPicPr preferRelativeResize="0"/>
          <p:nvPr/>
        </p:nvPicPr>
        <p:blipFill>
          <a:blip r:embed="rId3">
            <a:alphaModFix/>
          </a:blip>
          <a:stretch>
            <a:fillRect/>
          </a:stretch>
        </p:blipFill>
        <p:spPr>
          <a:xfrm>
            <a:off x="0" y="0"/>
            <a:ext cx="9144000" cy="5155375"/>
          </a:xfrm>
          <a:prstGeom prst="rect">
            <a:avLst/>
          </a:prstGeom>
          <a:noFill/>
          <a:ln>
            <a:noFill/>
          </a:ln>
        </p:spPr>
      </p:pic>
      <p:sp>
        <p:nvSpPr>
          <p:cNvPr id="459" name="Google Shape;459;p77"/>
          <p:cNvSpPr txBox="1"/>
          <p:nvPr/>
        </p:nvSpPr>
        <p:spPr>
          <a:xfrm>
            <a:off x="1489175" y="410225"/>
            <a:ext cx="746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20124D"/>
                </a:solidFill>
                <a:latin typeface="Calibri"/>
                <a:ea typeface="Calibri"/>
                <a:cs typeface="Calibri"/>
                <a:sym typeface="Calibri"/>
              </a:rPr>
              <a:t>Research confirms: Social and emotional learning </a:t>
            </a:r>
            <a:endParaRPr b="1" sz="2400">
              <a:solidFill>
                <a:srgbClr val="20124D"/>
              </a:solidFill>
              <a:latin typeface="Calibri"/>
              <a:ea typeface="Calibri"/>
              <a:cs typeface="Calibri"/>
              <a:sym typeface="Calibri"/>
            </a:endParaRPr>
          </a:p>
          <a:p>
            <a:pPr indent="0" lvl="0" marL="0" rtl="0" algn="l">
              <a:spcBef>
                <a:spcPts val="0"/>
              </a:spcBef>
              <a:spcAft>
                <a:spcPts val="0"/>
              </a:spcAft>
              <a:buNone/>
            </a:pPr>
            <a:r>
              <a:rPr b="1" lang="en-US" sz="2400" u="sng">
                <a:solidFill>
                  <a:srgbClr val="20124D"/>
                </a:solidFill>
                <a:latin typeface="Calibri"/>
                <a:ea typeface="Calibri"/>
                <a:cs typeface="Calibri"/>
                <a:sym typeface="Calibri"/>
              </a:rPr>
              <a:t>benefits adults, too</a:t>
            </a:r>
            <a:r>
              <a:rPr b="1" lang="en-US" sz="2400">
                <a:solidFill>
                  <a:srgbClr val="20124D"/>
                </a:solidFill>
                <a:latin typeface="Calibri"/>
                <a:ea typeface="Calibri"/>
                <a:cs typeface="Calibri"/>
                <a:sym typeface="Calibri"/>
              </a:rPr>
              <a:t>.</a:t>
            </a:r>
            <a:endParaRPr b="1" sz="2400" u="sng">
              <a:solidFill>
                <a:srgbClr val="20124D"/>
              </a:solidFill>
              <a:latin typeface="Calibri"/>
              <a:ea typeface="Calibri"/>
              <a:cs typeface="Calibri"/>
              <a:sym typeface="Calibri"/>
            </a:endParaRPr>
          </a:p>
        </p:txBody>
      </p:sp>
      <p:sp>
        <p:nvSpPr>
          <p:cNvPr id="460" name="Google Shape;460;p77"/>
          <p:cNvSpPr txBox="1"/>
          <p:nvPr/>
        </p:nvSpPr>
        <p:spPr>
          <a:xfrm>
            <a:off x="498575" y="70025"/>
            <a:ext cx="2555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2000">
                <a:solidFill>
                  <a:srgbClr val="27A8F6"/>
                </a:solidFill>
                <a:latin typeface="Calibri"/>
                <a:ea typeface="Calibri"/>
                <a:cs typeface="Calibri"/>
                <a:sym typeface="Calibri"/>
              </a:rPr>
              <a:t>DID YOU KNOW?</a:t>
            </a:r>
            <a:endParaRPr b="1" sz="2100" u="sng" cap="none" strike="noStrike">
              <a:solidFill>
                <a:srgbClr val="27A8F6"/>
              </a:solidFill>
              <a:latin typeface="Calibri"/>
              <a:ea typeface="Calibri"/>
              <a:cs typeface="Calibri"/>
              <a:sym typeface="Calibri"/>
            </a:endParaRPr>
          </a:p>
        </p:txBody>
      </p:sp>
      <p:sp>
        <p:nvSpPr>
          <p:cNvPr id="461" name="Google Shape;461;p77"/>
          <p:cNvSpPr txBox="1"/>
          <p:nvPr/>
        </p:nvSpPr>
        <p:spPr>
          <a:xfrm>
            <a:off x="6371200" y="1593450"/>
            <a:ext cx="2555100" cy="156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1600">
                <a:solidFill>
                  <a:schemeClr val="lt1"/>
                </a:solidFill>
                <a:latin typeface="Calibri"/>
                <a:ea typeface="Calibri"/>
                <a:cs typeface="Calibri"/>
                <a:sym typeface="Calibri"/>
              </a:rPr>
              <a:t>Teachers who teach SEL to students also felt more effective at managing behaviors and had lower levels of job-related anxiety.</a:t>
            </a:r>
            <a:endParaRPr sz="1600">
              <a:solidFill>
                <a:schemeClr val="lt1"/>
              </a:solidFill>
              <a:latin typeface="Calibri"/>
              <a:ea typeface="Calibri"/>
              <a:cs typeface="Calibri"/>
              <a:sym typeface="Calibri"/>
            </a:endParaRPr>
          </a:p>
        </p:txBody>
      </p:sp>
      <p:sp>
        <p:nvSpPr>
          <p:cNvPr id="462" name="Google Shape;462;p77"/>
          <p:cNvSpPr txBox="1"/>
          <p:nvPr/>
        </p:nvSpPr>
        <p:spPr>
          <a:xfrm>
            <a:off x="153925" y="1855950"/>
            <a:ext cx="2322000" cy="104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1700">
                <a:solidFill>
                  <a:schemeClr val="lt1"/>
                </a:solidFill>
                <a:latin typeface="Calibri"/>
                <a:ea typeface="Calibri"/>
                <a:cs typeface="Calibri"/>
                <a:sym typeface="Calibri"/>
              </a:rPr>
              <a:t>Educators with strong social and emotional competence… </a:t>
            </a:r>
            <a:endParaRPr i="1">
              <a:solidFill>
                <a:schemeClr val="lt1"/>
              </a:solidFill>
              <a:latin typeface="Calibri"/>
              <a:ea typeface="Calibri"/>
              <a:cs typeface="Calibri"/>
              <a:sym typeface="Calibri"/>
            </a:endParaRPr>
          </a:p>
        </p:txBody>
      </p:sp>
      <p:sp>
        <p:nvSpPr>
          <p:cNvPr id="463" name="Google Shape;463;p77"/>
          <p:cNvSpPr txBox="1"/>
          <p:nvPr/>
        </p:nvSpPr>
        <p:spPr>
          <a:xfrm>
            <a:off x="3053675" y="2950400"/>
            <a:ext cx="2997900" cy="2008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200"/>
              </a:spcBef>
              <a:spcAft>
                <a:spcPts val="0"/>
              </a:spcAft>
              <a:buClr>
                <a:schemeClr val="lt1"/>
              </a:buClr>
              <a:buSzPts val="1500"/>
              <a:buFont typeface="Calibri"/>
              <a:buChar char="●"/>
            </a:pPr>
            <a:r>
              <a:rPr lang="en-US" sz="1500">
                <a:solidFill>
                  <a:schemeClr val="lt1"/>
                </a:solidFill>
                <a:latin typeface="Calibri"/>
                <a:ea typeface="Calibri"/>
                <a:cs typeface="Calibri"/>
                <a:sym typeface="Calibri"/>
              </a:rPr>
              <a:t>Report less burnout and stay in the classroom longer.</a:t>
            </a:r>
            <a:endParaRPr sz="1500">
              <a:solidFill>
                <a:schemeClr val="lt1"/>
              </a:solidFill>
              <a:latin typeface="Calibri"/>
              <a:ea typeface="Calibri"/>
              <a:cs typeface="Calibri"/>
              <a:sym typeface="Calibri"/>
            </a:endParaRPr>
          </a:p>
          <a:p>
            <a:pPr indent="-323850" lvl="0" marL="457200" rtl="0" algn="l">
              <a:lnSpc>
                <a:spcPct val="115000"/>
              </a:lnSpc>
              <a:spcBef>
                <a:spcPts val="0"/>
              </a:spcBef>
              <a:spcAft>
                <a:spcPts val="0"/>
              </a:spcAft>
              <a:buClr>
                <a:schemeClr val="lt1"/>
              </a:buClr>
              <a:buSzPts val="1500"/>
              <a:buFont typeface="Calibri"/>
              <a:buChar char="●"/>
            </a:pPr>
            <a:r>
              <a:rPr lang="en-US" sz="1500">
                <a:solidFill>
                  <a:schemeClr val="lt1"/>
                </a:solidFill>
                <a:latin typeface="Calibri"/>
                <a:ea typeface="Calibri"/>
                <a:cs typeface="Calibri"/>
                <a:sym typeface="Calibri"/>
              </a:rPr>
              <a:t>Build and maintain stronger relationships with students.</a:t>
            </a:r>
            <a:endParaRPr sz="1500">
              <a:solidFill>
                <a:schemeClr val="lt1"/>
              </a:solidFill>
              <a:latin typeface="Calibri"/>
              <a:ea typeface="Calibri"/>
              <a:cs typeface="Calibri"/>
              <a:sym typeface="Calibri"/>
            </a:endParaRPr>
          </a:p>
          <a:p>
            <a:pPr indent="-323850" lvl="0" marL="457200" rtl="0" algn="l">
              <a:lnSpc>
                <a:spcPct val="115000"/>
              </a:lnSpc>
              <a:spcBef>
                <a:spcPts val="0"/>
              </a:spcBef>
              <a:spcAft>
                <a:spcPts val="0"/>
              </a:spcAft>
              <a:buClr>
                <a:schemeClr val="lt1"/>
              </a:buClr>
              <a:buSzPts val="1500"/>
              <a:buFont typeface="Calibri"/>
              <a:buChar char="●"/>
            </a:pPr>
            <a:r>
              <a:rPr lang="en-US" sz="1500">
                <a:solidFill>
                  <a:schemeClr val="lt1"/>
                </a:solidFill>
                <a:latin typeface="Calibri"/>
                <a:ea typeface="Calibri"/>
                <a:cs typeface="Calibri"/>
                <a:sym typeface="Calibri"/>
              </a:rPr>
              <a:t>Demonstrate higher levels of patience, empathy, and healthy communication.</a:t>
            </a:r>
            <a:endParaRPr sz="1500">
              <a:solidFill>
                <a:schemeClr val="lt1"/>
              </a:solidFill>
              <a:latin typeface="Calibri"/>
              <a:ea typeface="Calibri"/>
              <a:cs typeface="Calibri"/>
              <a:sym typeface="Calibri"/>
            </a:endParaRPr>
          </a:p>
        </p:txBody>
      </p:sp>
      <p:sp>
        <p:nvSpPr>
          <p:cNvPr id="464" name="Google Shape;464;p77"/>
          <p:cNvSpPr txBox="1"/>
          <p:nvPr/>
        </p:nvSpPr>
        <p:spPr>
          <a:xfrm>
            <a:off x="-103650" y="4881000"/>
            <a:ext cx="9236700" cy="32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i="1" lang="en-US" sz="900">
                <a:solidFill>
                  <a:srgbClr val="27A8F6"/>
                </a:solidFill>
                <a:latin typeface="Calibri"/>
                <a:ea typeface="Calibri"/>
                <a:cs typeface="Calibri"/>
                <a:sym typeface="Calibri"/>
              </a:rPr>
              <a:t>                                                                                                                                                                                    Brackett et al., 2008; Brackett et al., 2010; Greenberg et. al, 2016; Jennings &amp; Greenberg, 2009</a:t>
            </a:r>
            <a:endParaRPr i="1" sz="900">
              <a:solidFill>
                <a:srgbClr val="27A8F6"/>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78"/>
          <p:cNvPicPr preferRelativeResize="0"/>
          <p:nvPr/>
        </p:nvPicPr>
        <p:blipFill>
          <a:blip r:embed="rId3">
            <a:alphaModFix/>
          </a:blip>
          <a:stretch>
            <a:fillRect/>
          </a:stretch>
        </p:blipFill>
        <p:spPr>
          <a:xfrm>
            <a:off x="0" y="869"/>
            <a:ext cx="9143999" cy="5141762"/>
          </a:xfrm>
          <a:prstGeom prst="rect">
            <a:avLst/>
          </a:prstGeom>
          <a:noFill/>
          <a:ln>
            <a:noFill/>
          </a:ln>
        </p:spPr>
      </p:pic>
      <p:sp>
        <p:nvSpPr>
          <p:cNvPr id="470" name="Google Shape;470;p78"/>
          <p:cNvSpPr txBox="1"/>
          <p:nvPr/>
        </p:nvSpPr>
        <p:spPr>
          <a:xfrm>
            <a:off x="1600200" y="4224350"/>
            <a:ext cx="7274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0078C0"/>
                </a:solidFill>
                <a:latin typeface="Calibri"/>
                <a:ea typeface="Calibri"/>
                <a:cs typeface="Calibri"/>
                <a:sym typeface="Calibri"/>
              </a:rPr>
              <a:t>Our generation’s embrace of social, emotional, and academic learning in schools is undeniable and unambiguous: </a:t>
            </a:r>
            <a:r>
              <a:rPr b="1" lang="en-US" sz="1600">
                <a:solidFill>
                  <a:srgbClr val="0078C0"/>
                </a:solidFill>
                <a:latin typeface="Calibri"/>
                <a:ea typeface="Calibri"/>
                <a:cs typeface="Calibri"/>
                <a:sym typeface="Calibri"/>
              </a:rPr>
              <a:t>Learning does not happen in a vacuum.</a:t>
            </a:r>
            <a:r>
              <a:rPr lang="en-US" sz="1600">
                <a:solidFill>
                  <a:srgbClr val="0078C0"/>
                </a:solidFill>
                <a:latin typeface="Calibri"/>
                <a:ea typeface="Calibri"/>
                <a:cs typeface="Calibri"/>
                <a:sym typeface="Calibri"/>
              </a:rPr>
              <a:t>”</a:t>
            </a:r>
            <a:endParaRPr sz="1600">
              <a:solidFill>
                <a:srgbClr val="0078C0"/>
              </a:solidFill>
              <a:latin typeface="Calibri"/>
              <a:ea typeface="Calibri"/>
              <a:cs typeface="Calibri"/>
              <a:sym typeface="Calibri"/>
            </a:endParaRPr>
          </a:p>
          <a:p>
            <a:pPr indent="0" lvl="0" marL="0" rtl="0" algn="l">
              <a:spcBef>
                <a:spcPts val="0"/>
              </a:spcBef>
              <a:spcAft>
                <a:spcPts val="0"/>
              </a:spcAft>
              <a:buNone/>
            </a:pPr>
            <a:r>
              <a:t/>
            </a:r>
            <a:endParaRPr sz="600">
              <a:solidFill>
                <a:srgbClr val="0078C0"/>
              </a:solidFill>
              <a:latin typeface="Calibri"/>
              <a:ea typeface="Calibri"/>
              <a:cs typeface="Calibri"/>
              <a:sym typeface="Calibri"/>
            </a:endParaRPr>
          </a:p>
          <a:p>
            <a:pPr indent="0" lvl="0" marL="0" rtl="0" algn="ctr">
              <a:spcBef>
                <a:spcPts val="0"/>
              </a:spcBef>
              <a:spcAft>
                <a:spcPts val="0"/>
              </a:spcAft>
              <a:buNone/>
            </a:pPr>
            <a:r>
              <a:rPr i="1" lang="en-US" sz="1000" u="sng">
                <a:solidFill>
                  <a:schemeClr val="hlink"/>
                </a:solidFill>
                <a:latin typeface="Calibri"/>
                <a:ea typeface="Calibri"/>
                <a:cs typeface="Calibri"/>
                <a:sym typeface="Calibri"/>
                <a:hlinkClick r:id="rId4"/>
              </a:rPr>
              <a:t>Aspen Institute National Youth Commission on Social, Emotional, and Academic Learning</a:t>
            </a:r>
            <a:endParaRPr i="1" sz="1000">
              <a:solidFill>
                <a:srgbClr val="0078C0"/>
              </a:solidFill>
              <a:latin typeface="Calibri"/>
              <a:ea typeface="Calibri"/>
              <a:cs typeface="Calibri"/>
              <a:sym typeface="Calibri"/>
            </a:endParaRPr>
          </a:p>
        </p:txBody>
      </p:sp>
      <p:sp>
        <p:nvSpPr>
          <p:cNvPr id="471" name="Google Shape;471;p78"/>
          <p:cNvSpPr txBox="1"/>
          <p:nvPr/>
        </p:nvSpPr>
        <p:spPr>
          <a:xfrm>
            <a:off x="428625" y="209650"/>
            <a:ext cx="83700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300">
                <a:solidFill>
                  <a:schemeClr val="lt1"/>
                </a:solidFill>
                <a:latin typeface="Calibri"/>
                <a:ea typeface="Calibri"/>
                <a:cs typeface="Calibri"/>
                <a:sym typeface="Calibri"/>
              </a:rPr>
              <a:t>Recent surveys confirm: There is </a:t>
            </a:r>
            <a:r>
              <a:rPr b="1" lang="en-US" sz="2300" u="sng">
                <a:solidFill>
                  <a:schemeClr val="lt1"/>
                </a:solidFill>
                <a:latin typeface="Calibri"/>
                <a:ea typeface="Calibri"/>
                <a:cs typeface="Calibri"/>
                <a:sym typeface="Calibri"/>
              </a:rPr>
              <a:t>broad</a:t>
            </a:r>
            <a:r>
              <a:rPr b="1" lang="en-US" sz="2300">
                <a:solidFill>
                  <a:schemeClr val="lt1"/>
                </a:solidFill>
                <a:latin typeface="Calibri"/>
                <a:ea typeface="Calibri"/>
                <a:cs typeface="Calibri"/>
                <a:sym typeface="Calibri"/>
              </a:rPr>
              <a:t>, </a:t>
            </a:r>
            <a:r>
              <a:rPr b="1" lang="en-US" sz="2300" u="sng">
                <a:solidFill>
                  <a:schemeClr val="lt1"/>
                </a:solidFill>
                <a:latin typeface="Calibri"/>
                <a:ea typeface="Calibri"/>
                <a:cs typeface="Calibri"/>
                <a:sym typeface="Calibri"/>
              </a:rPr>
              <a:t>consistent</a:t>
            </a:r>
            <a:r>
              <a:rPr b="1" lang="en-US" sz="2300">
                <a:solidFill>
                  <a:schemeClr val="lt1"/>
                </a:solidFill>
                <a:latin typeface="Calibri"/>
                <a:ea typeface="Calibri"/>
                <a:cs typeface="Calibri"/>
                <a:sym typeface="Calibri"/>
              </a:rPr>
              <a:t> support </a:t>
            </a:r>
            <a:endParaRPr b="1" sz="23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b="1" lang="en-US" sz="2300">
                <a:solidFill>
                  <a:schemeClr val="lt1"/>
                </a:solidFill>
                <a:latin typeface="Calibri"/>
                <a:ea typeface="Calibri"/>
                <a:cs typeface="Calibri"/>
                <a:sym typeface="Calibri"/>
              </a:rPr>
              <a:t>for social and emotional learning.</a:t>
            </a:r>
            <a:endParaRPr b="1" i="0" sz="2300" u="none" cap="none" strike="noStrike">
              <a:solidFill>
                <a:schemeClr val="lt1"/>
              </a:solidFill>
              <a:latin typeface="Calibri"/>
              <a:ea typeface="Calibri"/>
              <a:cs typeface="Calibri"/>
              <a:sym typeface="Calibri"/>
            </a:endParaRPr>
          </a:p>
        </p:txBody>
      </p:sp>
      <p:sp>
        <p:nvSpPr>
          <p:cNvPr id="472" name="Google Shape;472;p78"/>
          <p:cNvSpPr txBox="1"/>
          <p:nvPr/>
        </p:nvSpPr>
        <p:spPr>
          <a:xfrm>
            <a:off x="547700" y="2341350"/>
            <a:ext cx="1452300" cy="1723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1600">
                <a:solidFill>
                  <a:srgbClr val="073763"/>
                </a:solidFill>
                <a:latin typeface="Calibri"/>
                <a:ea typeface="Calibri"/>
                <a:cs typeface="Calibri"/>
                <a:sym typeface="Calibri"/>
              </a:rPr>
              <a:t>OF PARENTS SAY SEL IS IMPORTANT </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b="1" lang="en-US" sz="1600">
                <a:solidFill>
                  <a:srgbClr val="073763"/>
                </a:solidFill>
                <a:latin typeface="Calibri"/>
                <a:ea typeface="Calibri"/>
                <a:cs typeface="Calibri"/>
                <a:sym typeface="Calibri"/>
              </a:rPr>
              <a:t>IN SCHOOLS</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i="1" lang="en-US" sz="1000">
                <a:solidFill>
                  <a:srgbClr val="073763"/>
                </a:solidFill>
                <a:latin typeface="Calibri"/>
                <a:ea typeface="Calibri"/>
                <a:cs typeface="Calibri"/>
                <a:sym typeface="Calibri"/>
              </a:rPr>
              <a:t>Pew Research Center 2022</a:t>
            </a:r>
            <a:endParaRPr i="1" sz="1000">
              <a:solidFill>
                <a:srgbClr val="073763"/>
              </a:solidFill>
              <a:latin typeface="Calibri"/>
              <a:ea typeface="Calibri"/>
              <a:cs typeface="Calibri"/>
              <a:sym typeface="Calibri"/>
            </a:endParaRPr>
          </a:p>
        </p:txBody>
      </p:sp>
      <p:sp>
        <p:nvSpPr>
          <p:cNvPr id="473" name="Google Shape;473;p78"/>
          <p:cNvSpPr txBox="1"/>
          <p:nvPr/>
        </p:nvSpPr>
        <p:spPr>
          <a:xfrm>
            <a:off x="787025" y="1487350"/>
            <a:ext cx="10026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900">
                <a:solidFill>
                  <a:schemeClr val="lt1"/>
                </a:solidFill>
                <a:latin typeface="Calibri"/>
                <a:ea typeface="Calibri"/>
                <a:cs typeface="Calibri"/>
                <a:sym typeface="Calibri"/>
              </a:rPr>
              <a:t>93%</a:t>
            </a:r>
            <a:endParaRPr b="1" i="0" sz="2900" u="none" cap="none" strike="noStrike">
              <a:solidFill>
                <a:srgbClr val="40D590"/>
              </a:solidFill>
              <a:latin typeface="Calibri"/>
              <a:ea typeface="Calibri"/>
              <a:cs typeface="Calibri"/>
              <a:sym typeface="Calibri"/>
            </a:endParaRPr>
          </a:p>
        </p:txBody>
      </p:sp>
      <p:sp>
        <p:nvSpPr>
          <p:cNvPr id="474" name="Google Shape;474;p78"/>
          <p:cNvSpPr txBox="1"/>
          <p:nvPr/>
        </p:nvSpPr>
        <p:spPr>
          <a:xfrm>
            <a:off x="2785475" y="1483400"/>
            <a:ext cx="10026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900">
                <a:solidFill>
                  <a:schemeClr val="lt1"/>
                </a:solidFill>
                <a:latin typeface="Calibri"/>
                <a:ea typeface="Calibri"/>
                <a:cs typeface="Calibri"/>
                <a:sym typeface="Calibri"/>
              </a:rPr>
              <a:t>83%</a:t>
            </a:r>
            <a:endParaRPr b="1" i="0" sz="2900" u="none" cap="none" strike="noStrike">
              <a:solidFill>
                <a:srgbClr val="40D590"/>
              </a:solidFill>
              <a:latin typeface="Calibri"/>
              <a:ea typeface="Calibri"/>
              <a:cs typeface="Calibri"/>
              <a:sym typeface="Calibri"/>
            </a:endParaRPr>
          </a:p>
        </p:txBody>
      </p:sp>
      <p:sp>
        <p:nvSpPr>
          <p:cNvPr id="475" name="Google Shape;475;p78"/>
          <p:cNvSpPr txBox="1"/>
          <p:nvPr/>
        </p:nvSpPr>
        <p:spPr>
          <a:xfrm>
            <a:off x="2457200" y="2343150"/>
            <a:ext cx="1577700" cy="1723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1600">
                <a:solidFill>
                  <a:srgbClr val="073763"/>
                </a:solidFill>
                <a:latin typeface="Calibri"/>
                <a:ea typeface="Calibri"/>
                <a:cs typeface="Calibri"/>
                <a:sym typeface="Calibri"/>
              </a:rPr>
              <a:t>OF TEACHERS</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b="1" lang="en-US" sz="1600">
                <a:solidFill>
                  <a:srgbClr val="073763"/>
                </a:solidFill>
                <a:latin typeface="Calibri"/>
                <a:ea typeface="Calibri"/>
                <a:cs typeface="Calibri"/>
                <a:sym typeface="Calibri"/>
              </a:rPr>
              <a:t>SAY SEL IMPROVES ACADEMICS</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i="1" lang="en-US" sz="1000">
                <a:solidFill>
                  <a:srgbClr val="073763"/>
                </a:solidFill>
                <a:latin typeface="Calibri"/>
                <a:ea typeface="Calibri"/>
                <a:cs typeface="Calibri"/>
                <a:sym typeface="Calibri"/>
              </a:rPr>
              <a:t>Education Week Research 2022</a:t>
            </a:r>
            <a:endParaRPr i="1" sz="1000">
              <a:solidFill>
                <a:srgbClr val="073763"/>
              </a:solidFill>
              <a:latin typeface="Calibri"/>
              <a:ea typeface="Calibri"/>
              <a:cs typeface="Calibri"/>
              <a:sym typeface="Calibri"/>
            </a:endParaRPr>
          </a:p>
        </p:txBody>
      </p:sp>
      <p:sp>
        <p:nvSpPr>
          <p:cNvPr id="476" name="Google Shape;476;p78"/>
          <p:cNvSpPr txBox="1"/>
          <p:nvPr/>
        </p:nvSpPr>
        <p:spPr>
          <a:xfrm>
            <a:off x="6885425" y="2291925"/>
            <a:ext cx="1762200" cy="1816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1600">
                <a:solidFill>
                  <a:srgbClr val="073763"/>
                </a:solidFill>
                <a:latin typeface="Calibri"/>
                <a:ea typeface="Calibri"/>
                <a:cs typeface="Calibri"/>
                <a:sym typeface="Calibri"/>
              </a:rPr>
              <a:t>OF EMPLOYERS SAY SEL SKILLS ARE AS IMPORTANT AS TECHNICAL SKILLS </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i="1" lang="en-US" sz="1000">
                <a:solidFill>
                  <a:srgbClr val="073763"/>
                </a:solidFill>
                <a:latin typeface="Calibri"/>
                <a:ea typeface="Calibri"/>
                <a:cs typeface="Calibri"/>
                <a:sym typeface="Calibri"/>
              </a:rPr>
              <a:t>Wall Street Journal, 2015</a:t>
            </a:r>
            <a:endParaRPr i="1" sz="1000">
              <a:solidFill>
                <a:srgbClr val="073763"/>
              </a:solidFill>
              <a:latin typeface="Calibri"/>
              <a:ea typeface="Calibri"/>
              <a:cs typeface="Calibri"/>
              <a:sym typeface="Calibri"/>
            </a:endParaRPr>
          </a:p>
        </p:txBody>
      </p:sp>
      <p:sp>
        <p:nvSpPr>
          <p:cNvPr id="477" name="Google Shape;477;p78"/>
          <p:cNvSpPr txBox="1"/>
          <p:nvPr/>
        </p:nvSpPr>
        <p:spPr>
          <a:xfrm>
            <a:off x="7265225" y="1468300"/>
            <a:ext cx="10026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900">
                <a:solidFill>
                  <a:schemeClr val="lt1"/>
                </a:solidFill>
                <a:latin typeface="Calibri"/>
                <a:ea typeface="Calibri"/>
                <a:cs typeface="Calibri"/>
                <a:sym typeface="Calibri"/>
              </a:rPr>
              <a:t>92%</a:t>
            </a:r>
            <a:endParaRPr b="1" i="0" sz="2900" u="none" cap="none" strike="noStrike">
              <a:solidFill>
                <a:srgbClr val="40D590"/>
              </a:solidFill>
              <a:latin typeface="Calibri"/>
              <a:ea typeface="Calibri"/>
              <a:cs typeface="Calibri"/>
              <a:sym typeface="Calibri"/>
            </a:endParaRPr>
          </a:p>
        </p:txBody>
      </p:sp>
      <p:sp>
        <p:nvSpPr>
          <p:cNvPr id="478" name="Google Shape;478;p78"/>
          <p:cNvSpPr txBox="1"/>
          <p:nvPr/>
        </p:nvSpPr>
        <p:spPr>
          <a:xfrm>
            <a:off x="5040575" y="1468300"/>
            <a:ext cx="10026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2900">
                <a:solidFill>
                  <a:schemeClr val="lt1"/>
                </a:solidFill>
                <a:latin typeface="Calibri"/>
                <a:ea typeface="Calibri"/>
                <a:cs typeface="Calibri"/>
                <a:sym typeface="Calibri"/>
              </a:rPr>
              <a:t>75%</a:t>
            </a:r>
            <a:endParaRPr b="1" i="0" sz="2900" u="none" cap="none" strike="noStrike">
              <a:solidFill>
                <a:srgbClr val="40D590"/>
              </a:solidFill>
              <a:latin typeface="Calibri"/>
              <a:ea typeface="Calibri"/>
              <a:cs typeface="Calibri"/>
              <a:sym typeface="Calibri"/>
            </a:endParaRPr>
          </a:p>
        </p:txBody>
      </p:sp>
      <p:sp>
        <p:nvSpPr>
          <p:cNvPr id="479" name="Google Shape;479;p78"/>
          <p:cNvSpPr txBox="1"/>
          <p:nvPr/>
        </p:nvSpPr>
        <p:spPr>
          <a:xfrm>
            <a:off x="4793850" y="2295525"/>
            <a:ext cx="1577700" cy="1816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1600">
                <a:solidFill>
                  <a:srgbClr val="073763"/>
                </a:solidFill>
                <a:latin typeface="Calibri"/>
                <a:ea typeface="Calibri"/>
                <a:cs typeface="Calibri"/>
                <a:sym typeface="Calibri"/>
              </a:rPr>
              <a:t>OF HIGH SCHOOLERS SAY SEL WOULD HELP THEM PERSONALLY</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t/>
            </a:r>
            <a:endParaRPr b="1" sz="1600">
              <a:solidFill>
                <a:srgbClr val="073763"/>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i="1" lang="en-US" sz="1000">
                <a:solidFill>
                  <a:srgbClr val="073763"/>
                </a:solidFill>
                <a:latin typeface="Calibri"/>
                <a:ea typeface="Calibri"/>
                <a:cs typeface="Calibri"/>
                <a:sym typeface="Calibri"/>
              </a:rPr>
              <a:t>CASEL, 2018</a:t>
            </a:r>
            <a:endParaRPr i="1" sz="1000">
              <a:solidFill>
                <a:srgbClr val="073763"/>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79"/>
          <p:cNvPicPr preferRelativeResize="0"/>
          <p:nvPr/>
        </p:nvPicPr>
        <p:blipFill>
          <a:blip r:embed="rId3">
            <a:alphaModFix/>
          </a:blip>
          <a:stretch>
            <a:fillRect/>
          </a:stretch>
        </p:blipFill>
        <p:spPr>
          <a:xfrm>
            <a:off x="5406" y="0"/>
            <a:ext cx="9133187" cy="5143499"/>
          </a:xfrm>
          <a:prstGeom prst="rect">
            <a:avLst/>
          </a:prstGeom>
          <a:noFill/>
          <a:ln>
            <a:noFill/>
          </a:ln>
        </p:spPr>
      </p:pic>
      <p:sp>
        <p:nvSpPr>
          <p:cNvPr id="485" name="Google Shape;485;p79"/>
          <p:cNvSpPr txBox="1"/>
          <p:nvPr/>
        </p:nvSpPr>
        <p:spPr>
          <a:xfrm>
            <a:off x="4286250" y="489675"/>
            <a:ext cx="3724200" cy="40359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1500"/>
              </a:spcBef>
              <a:spcAft>
                <a:spcPts val="0"/>
              </a:spcAft>
              <a:buClr>
                <a:schemeClr val="dk1"/>
              </a:buClr>
              <a:buSzPts val="1400"/>
              <a:buFont typeface="Calibri"/>
              <a:buChar char="●"/>
            </a:pPr>
            <a:r>
              <a:rPr b="1" lang="en-US" sz="1700">
                <a:solidFill>
                  <a:srgbClr val="073763"/>
                </a:solidFill>
                <a:latin typeface="Calibri"/>
                <a:ea typeface="Calibri"/>
                <a:cs typeface="Calibri"/>
                <a:sym typeface="Calibri"/>
              </a:rPr>
              <a:t>93% </a:t>
            </a:r>
            <a:r>
              <a:rPr lang="en-US" sz="1600">
                <a:solidFill>
                  <a:srgbClr val="073763"/>
                </a:solidFill>
                <a:latin typeface="Calibri"/>
                <a:ea typeface="Calibri"/>
                <a:cs typeface="Calibri"/>
                <a:sym typeface="Calibri"/>
              </a:rPr>
              <a:t>of parents say it’s important that schools teach SEL.</a:t>
            </a:r>
            <a:r>
              <a:rPr lang="en-US" sz="1800">
                <a:solidFill>
                  <a:srgbClr val="073763"/>
                </a:solidFill>
                <a:latin typeface="Calibri"/>
                <a:ea typeface="Calibri"/>
                <a:cs typeface="Calibri"/>
                <a:sym typeface="Calibri"/>
              </a:rPr>
              <a:t> </a:t>
            </a:r>
            <a:r>
              <a:rPr i="1" lang="en-US" sz="1100">
                <a:solidFill>
                  <a:srgbClr val="27A8F6"/>
                </a:solidFill>
                <a:latin typeface="Calibri"/>
                <a:ea typeface="Calibri"/>
                <a:cs typeface="Calibri"/>
                <a:sym typeface="Calibri"/>
              </a:rPr>
              <a:t>Pew Research Center, 2022</a:t>
            </a:r>
            <a:endParaRPr i="1" sz="1100">
              <a:solidFill>
                <a:srgbClr val="27A8F6"/>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b="1" lang="en-US" sz="1600">
                <a:solidFill>
                  <a:srgbClr val="073763"/>
                </a:solidFill>
                <a:latin typeface="Calibri"/>
                <a:ea typeface="Calibri"/>
                <a:cs typeface="Calibri"/>
                <a:sym typeface="Calibri"/>
              </a:rPr>
              <a:t>88% </a:t>
            </a:r>
            <a:r>
              <a:rPr lang="en-US" sz="1600">
                <a:solidFill>
                  <a:srgbClr val="073763"/>
                </a:solidFill>
                <a:latin typeface="Calibri"/>
                <a:ea typeface="Calibri"/>
                <a:cs typeface="Calibri"/>
                <a:sym typeface="Calibri"/>
              </a:rPr>
              <a:t>want schools to teach students social and emotional skills like respect, cooperation, perseverance, and empathy.</a:t>
            </a:r>
            <a:r>
              <a:rPr lang="en-US" sz="1800">
                <a:solidFill>
                  <a:srgbClr val="073763"/>
                </a:solidFill>
                <a:latin typeface="Calibri"/>
                <a:ea typeface="Calibri"/>
                <a:cs typeface="Calibri"/>
                <a:sym typeface="Calibri"/>
              </a:rPr>
              <a:t> </a:t>
            </a:r>
            <a:r>
              <a:rPr i="1" lang="en-US" sz="1100">
                <a:solidFill>
                  <a:srgbClr val="27A8F6"/>
                </a:solidFill>
                <a:uFill>
                  <a:noFill/>
                </a:uFill>
                <a:latin typeface="Calibri"/>
                <a:ea typeface="Calibri"/>
                <a:cs typeface="Calibri"/>
                <a:sym typeface="Calibri"/>
                <a:hlinkClick r:id="rId4">
                  <a:extLst>
                    <a:ext uri="{A12FA001-AC4F-418D-AE19-62706E023703}">
                      <ahyp:hlinkClr val="tx"/>
                    </a:ext>
                  </a:extLst>
                </a:hlinkClick>
              </a:rPr>
              <a:t>National PTA, 2022</a:t>
            </a:r>
            <a:endParaRPr i="1" sz="1100">
              <a:solidFill>
                <a:srgbClr val="27A8F6"/>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b="1" lang="en-US" sz="1600">
                <a:solidFill>
                  <a:srgbClr val="073763"/>
                </a:solidFill>
                <a:uFill>
                  <a:noFill/>
                </a:uFill>
                <a:latin typeface="Calibri"/>
                <a:ea typeface="Calibri"/>
                <a:cs typeface="Calibri"/>
                <a:sym typeface="Calibri"/>
                <a:hlinkClick r:id="rId5">
                  <a:extLst>
                    <a:ext uri="{A12FA001-AC4F-418D-AE19-62706E023703}">
                      <ahyp:hlinkClr val="tx"/>
                    </a:ext>
                  </a:extLst>
                </a:hlinkClick>
              </a:rPr>
              <a:t>81% </a:t>
            </a:r>
            <a:r>
              <a:rPr lang="en-US" sz="1600">
                <a:solidFill>
                  <a:srgbClr val="073763"/>
                </a:solidFill>
                <a:latin typeface="Calibri"/>
                <a:ea typeface="Calibri"/>
                <a:cs typeface="Calibri"/>
                <a:sym typeface="Calibri"/>
              </a:rPr>
              <a:t>want their children’s school to continue teaching SEL or do more on SEL.</a:t>
            </a:r>
            <a:r>
              <a:rPr i="1" lang="en-US" sz="1600">
                <a:solidFill>
                  <a:srgbClr val="7A7A7A"/>
                </a:solidFill>
                <a:highlight>
                  <a:srgbClr val="FFFFFF"/>
                </a:highlight>
                <a:latin typeface="Calibri"/>
                <a:ea typeface="Calibri"/>
                <a:cs typeface="Calibri"/>
                <a:sym typeface="Calibri"/>
              </a:rPr>
              <a:t> </a:t>
            </a:r>
            <a:r>
              <a:rPr i="1" lang="en-US" sz="1100">
                <a:solidFill>
                  <a:srgbClr val="27A8F6"/>
                </a:solidFill>
                <a:uFill>
                  <a:noFill/>
                </a:uFill>
                <a:latin typeface="Calibri"/>
                <a:ea typeface="Calibri"/>
                <a:cs typeface="Calibri"/>
                <a:sym typeface="Calibri"/>
                <a:hlinkClick r:id="rId6">
                  <a:extLst>
                    <a:ext uri="{A12FA001-AC4F-418D-AE19-62706E023703}">
                      <ahyp:hlinkClr val="tx"/>
                    </a:ext>
                  </a:extLst>
                </a:hlinkClick>
              </a:rPr>
              <a:t>Benenson Strategy Group, 2022</a:t>
            </a:r>
            <a:endParaRPr i="1">
              <a:solidFill>
                <a:srgbClr val="27A8F6"/>
              </a:solidFill>
              <a:highlight>
                <a:srgbClr val="FFFFFF"/>
              </a:highlight>
              <a:latin typeface="Calibri"/>
              <a:ea typeface="Calibri"/>
              <a:cs typeface="Calibri"/>
              <a:sym typeface="Calibri"/>
            </a:endParaRPr>
          </a:p>
          <a:p>
            <a:pPr indent="-317500" lvl="0" marL="457200" rtl="0" algn="l">
              <a:lnSpc>
                <a:spcPct val="115000"/>
              </a:lnSpc>
              <a:spcBef>
                <a:spcPts val="0"/>
              </a:spcBef>
              <a:spcAft>
                <a:spcPts val="0"/>
              </a:spcAft>
              <a:buClr>
                <a:srgbClr val="0B5394"/>
              </a:buClr>
              <a:buSzPts val="1400"/>
              <a:buFont typeface="Calibri"/>
              <a:buChar char="●"/>
            </a:pPr>
            <a:r>
              <a:rPr b="1" lang="en-US" sz="1600">
                <a:solidFill>
                  <a:srgbClr val="073763"/>
                </a:solidFill>
                <a:latin typeface="Calibri"/>
                <a:ea typeface="Calibri"/>
                <a:cs typeface="Calibri"/>
                <a:sym typeface="Calibri"/>
              </a:rPr>
              <a:t>86%</a:t>
            </a:r>
            <a:r>
              <a:rPr lang="en-US" sz="1600">
                <a:solidFill>
                  <a:srgbClr val="073763"/>
                </a:solidFill>
                <a:latin typeface="Calibri"/>
                <a:ea typeface="Calibri"/>
                <a:cs typeface="Calibri"/>
                <a:sym typeface="Calibri"/>
              </a:rPr>
              <a:t> say social and emotional learning has become even more important since the pandemic.</a:t>
            </a:r>
            <a:r>
              <a:rPr lang="en-US" sz="1600">
                <a:solidFill>
                  <a:srgbClr val="0B5394"/>
                </a:solidFill>
                <a:latin typeface="Calibri"/>
                <a:ea typeface="Calibri"/>
                <a:cs typeface="Calibri"/>
                <a:sym typeface="Calibri"/>
              </a:rPr>
              <a:t> </a:t>
            </a:r>
            <a:r>
              <a:rPr i="1" lang="en-US" sz="1100">
                <a:solidFill>
                  <a:srgbClr val="27A8F6"/>
                </a:solidFill>
                <a:uFill>
                  <a:noFill/>
                </a:uFill>
                <a:latin typeface="Calibri"/>
                <a:ea typeface="Calibri"/>
                <a:cs typeface="Calibri"/>
                <a:sym typeface="Calibri"/>
                <a:hlinkClick r:id="rId7">
                  <a:extLst>
                    <a:ext uri="{A12FA001-AC4F-418D-AE19-62706E023703}">
                      <ahyp:hlinkClr val="tx"/>
                    </a:ext>
                  </a:extLst>
                </a:hlinkClick>
              </a:rPr>
              <a:t>McGraw Hill, 2021</a:t>
            </a:r>
            <a:endParaRPr i="1" sz="1100">
              <a:solidFill>
                <a:srgbClr val="27A8F6"/>
              </a:solidFill>
              <a:latin typeface="Calibri"/>
              <a:ea typeface="Calibri"/>
              <a:cs typeface="Calibri"/>
              <a:sym typeface="Calibri"/>
            </a:endParaRPr>
          </a:p>
        </p:txBody>
      </p:sp>
      <p:sp>
        <p:nvSpPr>
          <p:cNvPr id="486" name="Google Shape;486;p79"/>
          <p:cNvSpPr txBox="1"/>
          <p:nvPr/>
        </p:nvSpPr>
        <p:spPr>
          <a:xfrm>
            <a:off x="330875" y="2803025"/>
            <a:ext cx="3106200" cy="206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chemeClr val="lt1"/>
                </a:solidFill>
                <a:latin typeface="Calibri"/>
                <a:ea typeface="Calibri"/>
                <a:cs typeface="Calibri"/>
                <a:sym typeface="Calibri"/>
              </a:rPr>
              <a:t>PARENTS AND </a:t>
            </a:r>
            <a:r>
              <a:rPr b="1" lang="en-US" sz="3300">
                <a:solidFill>
                  <a:schemeClr val="lt1"/>
                </a:solidFill>
                <a:latin typeface="Calibri"/>
                <a:ea typeface="Calibri"/>
                <a:cs typeface="Calibri"/>
                <a:sym typeface="Calibri"/>
              </a:rPr>
              <a:t>CAREGIVERS</a:t>
            </a:r>
            <a:endParaRPr b="1" sz="3300">
              <a:solidFill>
                <a:schemeClr val="lt1"/>
              </a:solidFill>
              <a:latin typeface="Calibri"/>
              <a:ea typeface="Calibri"/>
              <a:cs typeface="Calibri"/>
              <a:sym typeface="Calibri"/>
            </a:endParaRPr>
          </a:p>
          <a:p>
            <a:pPr indent="0" lvl="0" marL="0" rtl="0" algn="l">
              <a:spcBef>
                <a:spcPts val="0"/>
              </a:spcBef>
              <a:spcAft>
                <a:spcPts val="0"/>
              </a:spcAft>
              <a:buNone/>
            </a:pPr>
            <a:r>
              <a:rPr b="1" lang="en-US" sz="2800">
                <a:solidFill>
                  <a:srgbClr val="20124D"/>
                </a:solidFill>
                <a:latin typeface="Calibri"/>
                <a:ea typeface="Calibri"/>
                <a:cs typeface="Calibri"/>
                <a:sym typeface="Calibri"/>
              </a:rPr>
              <a:t>Support Social and Emotional Learning</a:t>
            </a:r>
            <a:endParaRPr b="1" sz="2800" u="sng">
              <a:solidFill>
                <a:srgbClr val="20124D"/>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80"/>
          <p:cNvPicPr preferRelativeResize="0"/>
          <p:nvPr/>
        </p:nvPicPr>
        <p:blipFill>
          <a:blip r:embed="rId3">
            <a:alphaModFix/>
          </a:blip>
          <a:stretch>
            <a:fillRect/>
          </a:stretch>
        </p:blipFill>
        <p:spPr>
          <a:xfrm>
            <a:off x="-66975" y="-63275"/>
            <a:ext cx="9237825" cy="5206774"/>
          </a:xfrm>
          <a:prstGeom prst="rect">
            <a:avLst/>
          </a:prstGeom>
          <a:noFill/>
          <a:ln>
            <a:noFill/>
          </a:ln>
        </p:spPr>
      </p:pic>
      <p:sp>
        <p:nvSpPr>
          <p:cNvPr id="492" name="Google Shape;492;p80"/>
          <p:cNvSpPr txBox="1"/>
          <p:nvPr/>
        </p:nvSpPr>
        <p:spPr>
          <a:xfrm>
            <a:off x="4025500" y="261075"/>
            <a:ext cx="3999300" cy="47415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1500"/>
              </a:spcBef>
              <a:spcAft>
                <a:spcPts val="0"/>
              </a:spcAft>
              <a:buClr>
                <a:schemeClr val="dk1"/>
              </a:buClr>
              <a:buSzPts val="1400"/>
              <a:buFont typeface="Calibri"/>
              <a:buChar char="●"/>
            </a:pPr>
            <a:r>
              <a:rPr b="1" lang="en-US" sz="1700">
                <a:solidFill>
                  <a:srgbClr val="073763"/>
                </a:solidFill>
                <a:latin typeface="Calibri"/>
                <a:ea typeface="Calibri"/>
                <a:cs typeface="Calibri"/>
                <a:sym typeface="Calibri"/>
              </a:rPr>
              <a:t>90% </a:t>
            </a:r>
            <a:r>
              <a:rPr lang="en-US" sz="1600">
                <a:solidFill>
                  <a:srgbClr val="073763"/>
                </a:solidFill>
                <a:latin typeface="Calibri"/>
                <a:ea typeface="Calibri"/>
                <a:cs typeface="Calibri"/>
                <a:sym typeface="Calibri"/>
              </a:rPr>
              <a:t>of teachers agree that promoting social and emotional learning improves students’ academic achievement. </a:t>
            </a:r>
            <a:r>
              <a:rPr i="1" lang="en-US" sz="1100">
                <a:solidFill>
                  <a:srgbClr val="27A8F6"/>
                </a:solidFill>
                <a:latin typeface="Calibri"/>
                <a:ea typeface="Calibri"/>
                <a:cs typeface="Calibri"/>
                <a:sym typeface="Calibri"/>
              </a:rPr>
              <a:t>RAND, 2020</a:t>
            </a:r>
            <a:endParaRPr sz="1700">
              <a:solidFill>
                <a:srgbClr val="073763"/>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b="1" lang="en-US" sz="1700">
                <a:solidFill>
                  <a:srgbClr val="073763"/>
                </a:solidFill>
                <a:latin typeface="Calibri"/>
                <a:ea typeface="Calibri"/>
                <a:cs typeface="Calibri"/>
                <a:sym typeface="Calibri"/>
              </a:rPr>
              <a:t>84%</a:t>
            </a:r>
            <a:r>
              <a:rPr lang="en-US" sz="1700">
                <a:solidFill>
                  <a:srgbClr val="073763"/>
                </a:solidFill>
                <a:latin typeface="Calibri"/>
                <a:ea typeface="Calibri"/>
                <a:cs typeface="Calibri"/>
                <a:sym typeface="Calibri"/>
              </a:rPr>
              <a:t> </a:t>
            </a:r>
            <a:r>
              <a:rPr lang="en-US" sz="1600">
                <a:solidFill>
                  <a:srgbClr val="073763"/>
                </a:solidFill>
                <a:latin typeface="Calibri"/>
                <a:ea typeface="Calibri"/>
                <a:cs typeface="Calibri"/>
                <a:sym typeface="Calibri"/>
              </a:rPr>
              <a:t>of teachers say it has a positive impact on skills such as collaboration, communication, and critical thinking. </a:t>
            </a:r>
            <a:r>
              <a:rPr i="1" lang="en-US" sz="1100">
                <a:solidFill>
                  <a:srgbClr val="27A8F6"/>
                </a:solidFill>
                <a:latin typeface="Calibri"/>
                <a:ea typeface="Calibri"/>
                <a:cs typeface="Calibri"/>
                <a:sym typeface="Calibri"/>
              </a:rPr>
              <a:t>Education Week, 2022</a:t>
            </a:r>
            <a:r>
              <a:rPr lang="en-US" sz="1700">
                <a:solidFill>
                  <a:srgbClr val="073763"/>
                </a:solidFill>
                <a:latin typeface="Calibri"/>
                <a:ea typeface="Calibri"/>
                <a:cs typeface="Calibri"/>
                <a:sym typeface="Calibri"/>
              </a:rPr>
              <a:t> </a:t>
            </a:r>
            <a:endParaRPr sz="1700">
              <a:solidFill>
                <a:srgbClr val="073763"/>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b="1" lang="en-US" sz="1700">
                <a:solidFill>
                  <a:srgbClr val="073763"/>
                </a:solidFill>
                <a:latin typeface="Calibri"/>
                <a:ea typeface="Calibri"/>
                <a:cs typeface="Calibri"/>
                <a:sym typeface="Calibri"/>
              </a:rPr>
              <a:t>96% </a:t>
            </a:r>
            <a:r>
              <a:rPr lang="en-US" sz="1600">
                <a:solidFill>
                  <a:srgbClr val="073763"/>
                </a:solidFill>
                <a:latin typeface="Calibri"/>
                <a:ea typeface="Calibri"/>
                <a:cs typeface="Calibri"/>
                <a:sym typeface="Calibri"/>
              </a:rPr>
              <a:t>of school administrators believe that social and emotional learning is just as important as academic learning</a:t>
            </a:r>
            <a:r>
              <a:rPr lang="en-US" sz="1700">
                <a:solidFill>
                  <a:srgbClr val="073763"/>
                </a:solidFill>
                <a:latin typeface="Calibri"/>
                <a:ea typeface="Calibri"/>
                <a:cs typeface="Calibri"/>
                <a:sym typeface="Calibri"/>
              </a:rPr>
              <a:t>. </a:t>
            </a:r>
            <a:r>
              <a:rPr i="1" lang="en-US" sz="1100">
                <a:solidFill>
                  <a:srgbClr val="27A8F6"/>
                </a:solidFill>
                <a:latin typeface="Calibri"/>
                <a:ea typeface="Calibri"/>
                <a:cs typeface="Calibri"/>
                <a:sym typeface="Calibri"/>
              </a:rPr>
              <a:t>McGraw Hill, 2018</a:t>
            </a:r>
            <a:endParaRPr i="1" sz="1100">
              <a:solidFill>
                <a:srgbClr val="27A8F6"/>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b="1" lang="en-US" sz="1700">
                <a:solidFill>
                  <a:srgbClr val="073763"/>
                </a:solidFill>
                <a:latin typeface="Calibri"/>
                <a:ea typeface="Calibri"/>
                <a:cs typeface="Calibri"/>
                <a:sym typeface="Calibri"/>
              </a:rPr>
              <a:t>95%</a:t>
            </a:r>
            <a:r>
              <a:rPr lang="en-US" sz="1700">
                <a:solidFill>
                  <a:srgbClr val="073763"/>
                </a:solidFill>
                <a:latin typeface="Calibri"/>
                <a:ea typeface="Calibri"/>
                <a:cs typeface="Calibri"/>
                <a:sym typeface="Calibri"/>
              </a:rPr>
              <a:t> </a:t>
            </a:r>
            <a:r>
              <a:rPr lang="en-US" sz="1600">
                <a:solidFill>
                  <a:srgbClr val="073763"/>
                </a:solidFill>
                <a:latin typeface="Calibri"/>
                <a:ea typeface="Calibri"/>
                <a:cs typeface="Calibri"/>
                <a:sym typeface="Calibri"/>
              </a:rPr>
              <a:t>of principals are committed to developing students’ social and emotional skills in their school.</a:t>
            </a:r>
            <a:r>
              <a:rPr lang="en-US" sz="1700">
                <a:solidFill>
                  <a:srgbClr val="073763"/>
                </a:solidFill>
                <a:latin typeface="Calibri"/>
                <a:ea typeface="Calibri"/>
                <a:cs typeface="Calibri"/>
                <a:sym typeface="Calibri"/>
              </a:rPr>
              <a:t> </a:t>
            </a:r>
            <a:r>
              <a:rPr i="1" lang="en-US" sz="1100">
                <a:solidFill>
                  <a:srgbClr val="27A8F6"/>
                </a:solidFill>
                <a:latin typeface="Calibri"/>
                <a:ea typeface="Calibri"/>
                <a:cs typeface="Calibri"/>
                <a:sym typeface="Calibri"/>
              </a:rPr>
              <a:t>CASEL, 2019</a:t>
            </a:r>
            <a:r>
              <a:rPr lang="en-US" sz="1700">
                <a:solidFill>
                  <a:srgbClr val="073763"/>
                </a:solidFill>
                <a:latin typeface="Calibri"/>
                <a:ea typeface="Calibri"/>
                <a:cs typeface="Calibri"/>
                <a:sym typeface="Calibri"/>
              </a:rPr>
              <a:t> </a:t>
            </a:r>
            <a:endParaRPr i="1" sz="500">
              <a:solidFill>
                <a:srgbClr val="27A8F6"/>
              </a:solidFill>
              <a:latin typeface="Calibri"/>
              <a:ea typeface="Calibri"/>
              <a:cs typeface="Calibri"/>
              <a:sym typeface="Calibri"/>
            </a:endParaRPr>
          </a:p>
          <a:p>
            <a:pPr indent="0" lvl="0" marL="457200" rtl="0" algn="l">
              <a:lnSpc>
                <a:spcPct val="115000"/>
              </a:lnSpc>
              <a:spcBef>
                <a:spcPts val="1500"/>
              </a:spcBef>
              <a:spcAft>
                <a:spcPts val="1500"/>
              </a:spcAft>
              <a:buNone/>
            </a:pPr>
            <a:r>
              <a:t/>
            </a:r>
            <a:endParaRPr i="1" sz="1100">
              <a:solidFill>
                <a:srgbClr val="27A8F6"/>
              </a:solidFill>
              <a:latin typeface="Calibri"/>
              <a:ea typeface="Calibri"/>
              <a:cs typeface="Calibri"/>
              <a:sym typeface="Calibri"/>
            </a:endParaRPr>
          </a:p>
        </p:txBody>
      </p:sp>
      <p:sp>
        <p:nvSpPr>
          <p:cNvPr id="493" name="Google Shape;493;p80"/>
          <p:cNvSpPr txBox="1"/>
          <p:nvPr/>
        </p:nvSpPr>
        <p:spPr>
          <a:xfrm>
            <a:off x="330875" y="3107825"/>
            <a:ext cx="31062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chemeClr val="lt1"/>
                </a:solidFill>
                <a:latin typeface="Calibri"/>
                <a:ea typeface="Calibri"/>
                <a:cs typeface="Calibri"/>
                <a:sym typeface="Calibri"/>
              </a:rPr>
              <a:t>EDUCATORS</a:t>
            </a:r>
            <a:endParaRPr b="1" sz="3300">
              <a:solidFill>
                <a:schemeClr val="lt1"/>
              </a:solidFill>
              <a:latin typeface="Calibri"/>
              <a:ea typeface="Calibri"/>
              <a:cs typeface="Calibri"/>
              <a:sym typeface="Calibri"/>
            </a:endParaRPr>
          </a:p>
          <a:p>
            <a:pPr indent="0" lvl="0" marL="0" rtl="0" algn="l">
              <a:spcBef>
                <a:spcPts val="0"/>
              </a:spcBef>
              <a:spcAft>
                <a:spcPts val="0"/>
              </a:spcAft>
              <a:buNone/>
            </a:pPr>
            <a:r>
              <a:rPr b="1" lang="en-US" sz="2800">
                <a:solidFill>
                  <a:srgbClr val="20124D"/>
                </a:solidFill>
                <a:latin typeface="Calibri"/>
                <a:ea typeface="Calibri"/>
                <a:cs typeface="Calibri"/>
                <a:sym typeface="Calibri"/>
              </a:rPr>
              <a:t>Support Social and Emotional Learning</a:t>
            </a:r>
            <a:endParaRPr b="1" sz="2800" u="sng">
              <a:solidFill>
                <a:srgbClr val="20124D"/>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54"/>
          <p:cNvPicPr preferRelativeResize="0"/>
          <p:nvPr/>
        </p:nvPicPr>
        <p:blipFill>
          <a:blip r:embed="rId3">
            <a:alphaModFix/>
          </a:blip>
          <a:stretch>
            <a:fillRect/>
          </a:stretch>
        </p:blipFill>
        <p:spPr>
          <a:xfrm>
            <a:off x="0" y="0"/>
            <a:ext cx="9144000" cy="5143505"/>
          </a:xfrm>
          <a:prstGeom prst="rect">
            <a:avLst/>
          </a:prstGeom>
          <a:noFill/>
          <a:ln>
            <a:noFill/>
          </a:ln>
        </p:spPr>
      </p:pic>
      <p:sp>
        <p:nvSpPr>
          <p:cNvPr id="244" name="Google Shape;244;p54"/>
          <p:cNvSpPr txBox="1"/>
          <p:nvPr/>
        </p:nvSpPr>
        <p:spPr>
          <a:xfrm>
            <a:off x="4160050" y="805975"/>
            <a:ext cx="4041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20">
                <a:solidFill>
                  <a:srgbClr val="003595"/>
                </a:solidFill>
                <a:latin typeface="Open Sans SemiBold"/>
                <a:ea typeface="Open Sans SemiBold"/>
                <a:cs typeface="Open Sans SemiBold"/>
                <a:sym typeface="Open Sans SemiBold"/>
              </a:rPr>
              <a:t>Think about a young person in your life…</a:t>
            </a:r>
            <a:endParaRPr sz="2320">
              <a:solidFill>
                <a:srgbClr val="003595"/>
              </a:solidFill>
              <a:latin typeface="Open Sans SemiBold"/>
              <a:ea typeface="Open Sans SemiBold"/>
              <a:cs typeface="Open Sans SemiBold"/>
              <a:sym typeface="Open Sans SemiBold"/>
            </a:endParaRPr>
          </a:p>
        </p:txBody>
      </p:sp>
      <p:sp>
        <p:nvSpPr>
          <p:cNvPr id="245" name="Google Shape;245;p54"/>
          <p:cNvSpPr txBox="1"/>
          <p:nvPr/>
        </p:nvSpPr>
        <p:spPr>
          <a:xfrm>
            <a:off x="4160050" y="3131350"/>
            <a:ext cx="45078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lt2"/>
                </a:solidFill>
                <a:latin typeface="Open Sans Medium"/>
                <a:ea typeface="Open Sans Medium"/>
                <a:cs typeface="Open Sans Medium"/>
                <a:sym typeface="Open Sans Medium"/>
              </a:rPr>
              <a:t>What do you hope they will learn and/or be able to do to be </a:t>
            </a:r>
            <a:r>
              <a:rPr b="1" lang="en-US" sz="2300">
                <a:solidFill>
                  <a:schemeClr val="lt2"/>
                </a:solidFill>
                <a:latin typeface="Open Sans"/>
                <a:ea typeface="Open Sans"/>
                <a:cs typeface="Open Sans"/>
                <a:sym typeface="Open Sans"/>
              </a:rPr>
              <a:t>successful in their future</a:t>
            </a:r>
            <a:r>
              <a:rPr lang="en-US" sz="2300">
                <a:solidFill>
                  <a:schemeClr val="lt2"/>
                </a:solidFill>
                <a:latin typeface="Open Sans Medium"/>
                <a:ea typeface="Open Sans Medium"/>
                <a:cs typeface="Open Sans Medium"/>
                <a:sym typeface="Open Sans Medium"/>
              </a:rPr>
              <a:t>?</a:t>
            </a:r>
            <a:endParaRPr b="1" sz="2600">
              <a:solidFill>
                <a:schemeClr val="lt2"/>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81"/>
          <p:cNvPicPr preferRelativeResize="0"/>
          <p:nvPr/>
        </p:nvPicPr>
        <p:blipFill>
          <a:blip r:embed="rId3">
            <a:alphaModFix/>
          </a:blip>
          <a:stretch>
            <a:fillRect/>
          </a:stretch>
        </p:blipFill>
        <p:spPr>
          <a:xfrm>
            <a:off x="0" y="0"/>
            <a:ext cx="9182810" cy="5143499"/>
          </a:xfrm>
          <a:prstGeom prst="rect">
            <a:avLst/>
          </a:prstGeom>
          <a:noFill/>
          <a:ln>
            <a:noFill/>
          </a:ln>
        </p:spPr>
      </p:pic>
      <p:sp>
        <p:nvSpPr>
          <p:cNvPr id="499" name="Google Shape;499;p81"/>
          <p:cNvSpPr txBox="1"/>
          <p:nvPr/>
        </p:nvSpPr>
        <p:spPr>
          <a:xfrm>
            <a:off x="4079175" y="337275"/>
            <a:ext cx="3837000" cy="46200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1500"/>
              </a:spcBef>
              <a:spcAft>
                <a:spcPts val="0"/>
              </a:spcAft>
              <a:buClr>
                <a:srgbClr val="0B5394"/>
              </a:buClr>
              <a:buSzPts val="1400"/>
              <a:buFont typeface="Calibri"/>
              <a:buChar char="●"/>
            </a:pPr>
            <a:r>
              <a:rPr b="1" lang="en-US" sz="1700">
                <a:solidFill>
                  <a:srgbClr val="073763"/>
                </a:solidFill>
                <a:latin typeface="Calibri"/>
                <a:ea typeface="Calibri"/>
                <a:cs typeface="Calibri"/>
                <a:sym typeface="Calibri"/>
              </a:rPr>
              <a:t>92% </a:t>
            </a:r>
            <a:r>
              <a:rPr lang="en-US" sz="1600">
                <a:solidFill>
                  <a:srgbClr val="073763"/>
                </a:solidFill>
                <a:latin typeface="Calibri"/>
                <a:ea typeface="Calibri"/>
                <a:cs typeface="Calibri"/>
                <a:sym typeface="Calibri"/>
              </a:rPr>
              <a:t>of surveyed executives say skills such as problem-solving and communicating clearly are equally or more important than technical skills.</a:t>
            </a:r>
            <a:r>
              <a:rPr lang="en-US" sz="1700">
                <a:solidFill>
                  <a:srgbClr val="073763"/>
                </a:solidFill>
                <a:latin typeface="Calibri"/>
                <a:ea typeface="Calibri"/>
                <a:cs typeface="Calibri"/>
                <a:sym typeface="Calibri"/>
              </a:rPr>
              <a:t> </a:t>
            </a:r>
            <a:r>
              <a:rPr i="1" lang="en-US" sz="1100">
                <a:solidFill>
                  <a:srgbClr val="27A8F6"/>
                </a:solidFill>
                <a:latin typeface="Calibri"/>
                <a:ea typeface="Calibri"/>
                <a:cs typeface="Calibri"/>
                <a:sym typeface="Calibri"/>
              </a:rPr>
              <a:t>Wall Street Journal, 2016</a:t>
            </a:r>
            <a:r>
              <a:rPr lang="en-US" sz="1700">
                <a:solidFill>
                  <a:srgbClr val="073763"/>
                </a:solidFill>
                <a:latin typeface="Calibri"/>
                <a:ea typeface="Calibri"/>
                <a:cs typeface="Calibri"/>
                <a:sym typeface="Calibri"/>
              </a:rPr>
              <a:t> </a:t>
            </a:r>
            <a:endParaRPr sz="1700">
              <a:solidFill>
                <a:srgbClr val="073763"/>
              </a:solidFill>
              <a:latin typeface="Calibri"/>
              <a:ea typeface="Calibri"/>
              <a:cs typeface="Calibri"/>
              <a:sym typeface="Calibri"/>
            </a:endParaRPr>
          </a:p>
          <a:p>
            <a:pPr indent="-317500" lvl="0" marL="457200" rtl="0" algn="l">
              <a:lnSpc>
                <a:spcPct val="115000"/>
              </a:lnSpc>
              <a:spcBef>
                <a:spcPts val="0"/>
              </a:spcBef>
              <a:spcAft>
                <a:spcPts val="0"/>
              </a:spcAft>
              <a:buClr>
                <a:srgbClr val="0B5394"/>
              </a:buClr>
              <a:buSzPts val="1400"/>
              <a:buFont typeface="Calibri"/>
              <a:buChar char="●"/>
            </a:pPr>
            <a:r>
              <a:rPr b="1" lang="en-US" sz="1700">
                <a:solidFill>
                  <a:srgbClr val="073763"/>
                </a:solidFill>
                <a:latin typeface="Calibri"/>
                <a:ea typeface="Calibri"/>
                <a:cs typeface="Calibri"/>
                <a:sym typeface="Calibri"/>
              </a:rPr>
              <a:t>80% </a:t>
            </a:r>
            <a:r>
              <a:rPr lang="en-US" sz="1600">
                <a:solidFill>
                  <a:srgbClr val="073763"/>
                </a:solidFill>
                <a:latin typeface="Calibri"/>
                <a:ea typeface="Calibri"/>
                <a:cs typeface="Calibri"/>
                <a:sym typeface="Calibri"/>
              </a:rPr>
              <a:t>of employers said social and emotional skills are increasingly important to company success.</a:t>
            </a:r>
            <a:r>
              <a:rPr lang="en-US" sz="1700">
                <a:solidFill>
                  <a:srgbClr val="073763"/>
                </a:solidFill>
                <a:latin typeface="Calibri"/>
                <a:ea typeface="Calibri"/>
                <a:cs typeface="Calibri"/>
                <a:sym typeface="Calibri"/>
              </a:rPr>
              <a:t> </a:t>
            </a:r>
            <a:r>
              <a:rPr i="1" lang="en-US" sz="1100">
                <a:solidFill>
                  <a:srgbClr val="27A8F6"/>
                </a:solidFill>
                <a:latin typeface="Calibri"/>
                <a:ea typeface="Calibri"/>
                <a:cs typeface="Calibri"/>
                <a:sym typeface="Calibri"/>
              </a:rPr>
              <a:t>LinkedIn Global Talent Trends, 2019</a:t>
            </a:r>
            <a:endParaRPr sz="1700">
              <a:solidFill>
                <a:srgbClr val="073763"/>
              </a:solidFill>
              <a:latin typeface="Calibri"/>
              <a:ea typeface="Calibri"/>
              <a:cs typeface="Calibri"/>
              <a:sym typeface="Calibri"/>
            </a:endParaRPr>
          </a:p>
          <a:p>
            <a:pPr indent="-317500" lvl="0" marL="457200" rtl="0" algn="l">
              <a:lnSpc>
                <a:spcPct val="115000"/>
              </a:lnSpc>
              <a:spcBef>
                <a:spcPts val="0"/>
              </a:spcBef>
              <a:spcAft>
                <a:spcPts val="0"/>
              </a:spcAft>
              <a:buClr>
                <a:srgbClr val="0B5394"/>
              </a:buClr>
              <a:buSzPts val="1400"/>
              <a:buFont typeface="Calibri"/>
              <a:buChar char="●"/>
            </a:pPr>
            <a:r>
              <a:rPr b="1" lang="en-US" sz="1700">
                <a:solidFill>
                  <a:srgbClr val="073763"/>
                </a:solidFill>
                <a:latin typeface="Calibri"/>
                <a:ea typeface="Calibri"/>
                <a:cs typeface="Calibri"/>
                <a:sym typeface="Calibri"/>
              </a:rPr>
              <a:t>51% </a:t>
            </a:r>
            <a:r>
              <a:rPr lang="en-US" sz="1600">
                <a:solidFill>
                  <a:srgbClr val="073763"/>
                </a:solidFill>
                <a:latin typeface="Calibri"/>
                <a:ea typeface="Calibri"/>
                <a:cs typeface="Calibri"/>
                <a:sym typeface="Calibri"/>
              </a:rPr>
              <a:t>of surveyed Human Resources professionals say education systems have done little or nothing to help address the skills shortage: problem solving, critical thinking, innovation, communication. </a:t>
            </a:r>
            <a:r>
              <a:rPr i="1" lang="en-US" sz="1100">
                <a:solidFill>
                  <a:srgbClr val="27A8F6"/>
                </a:solidFill>
                <a:latin typeface="Calibri"/>
                <a:ea typeface="Calibri"/>
                <a:cs typeface="Calibri"/>
                <a:sym typeface="Calibri"/>
              </a:rPr>
              <a:t>Society for Human Resource Management, 2019</a:t>
            </a:r>
            <a:endParaRPr i="1" sz="1100">
              <a:solidFill>
                <a:srgbClr val="27A8F6"/>
              </a:solidFill>
              <a:latin typeface="Calibri"/>
              <a:ea typeface="Calibri"/>
              <a:cs typeface="Calibri"/>
              <a:sym typeface="Calibri"/>
            </a:endParaRPr>
          </a:p>
        </p:txBody>
      </p:sp>
      <p:sp>
        <p:nvSpPr>
          <p:cNvPr id="500" name="Google Shape;500;p81"/>
          <p:cNvSpPr txBox="1"/>
          <p:nvPr/>
        </p:nvSpPr>
        <p:spPr>
          <a:xfrm>
            <a:off x="261550" y="3432125"/>
            <a:ext cx="31062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rgbClr val="40D590"/>
                </a:solidFill>
                <a:latin typeface="Calibri"/>
                <a:ea typeface="Calibri"/>
                <a:cs typeface="Calibri"/>
                <a:sym typeface="Calibri"/>
              </a:rPr>
              <a:t>EMPLOYERS</a:t>
            </a:r>
            <a:endParaRPr b="1" sz="3300">
              <a:solidFill>
                <a:srgbClr val="40D590"/>
              </a:solidFill>
              <a:latin typeface="Calibri"/>
              <a:ea typeface="Calibri"/>
              <a:cs typeface="Calibri"/>
              <a:sym typeface="Calibri"/>
            </a:endParaRPr>
          </a:p>
          <a:p>
            <a:pPr indent="0" lvl="0" marL="0" rtl="0" algn="l">
              <a:spcBef>
                <a:spcPts val="0"/>
              </a:spcBef>
              <a:spcAft>
                <a:spcPts val="0"/>
              </a:spcAft>
              <a:buNone/>
            </a:pPr>
            <a:r>
              <a:rPr b="1" lang="en-US" sz="2800">
                <a:solidFill>
                  <a:schemeClr val="lt1"/>
                </a:solidFill>
                <a:latin typeface="Calibri"/>
                <a:ea typeface="Calibri"/>
                <a:cs typeface="Calibri"/>
                <a:sym typeface="Calibri"/>
              </a:rPr>
              <a:t>Support Social and Emotional Learning</a:t>
            </a:r>
            <a:endParaRPr b="1" sz="2800" u="sng">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82"/>
          <p:cNvPicPr preferRelativeResize="0"/>
          <p:nvPr/>
        </p:nvPicPr>
        <p:blipFill>
          <a:blip r:embed="rId3">
            <a:alphaModFix/>
          </a:blip>
          <a:stretch>
            <a:fillRect/>
          </a:stretch>
        </p:blipFill>
        <p:spPr>
          <a:xfrm>
            <a:off x="9218" y="0"/>
            <a:ext cx="9125566" cy="5143501"/>
          </a:xfrm>
          <a:prstGeom prst="rect">
            <a:avLst/>
          </a:prstGeom>
          <a:noFill/>
          <a:ln>
            <a:noFill/>
          </a:ln>
        </p:spPr>
      </p:pic>
      <p:sp>
        <p:nvSpPr>
          <p:cNvPr id="506" name="Google Shape;506;p82"/>
          <p:cNvSpPr txBox="1"/>
          <p:nvPr/>
        </p:nvSpPr>
        <p:spPr>
          <a:xfrm>
            <a:off x="4079175" y="849075"/>
            <a:ext cx="3837000" cy="4314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1500"/>
              </a:spcBef>
              <a:spcAft>
                <a:spcPts val="0"/>
              </a:spcAft>
              <a:buClr>
                <a:srgbClr val="0B5394"/>
              </a:buClr>
              <a:buSzPts val="1400"/>
              <a:buFont typeface="Calibri"/>
              <a:buChar char="●"/>
            </a:pPr>
            <a:r>
              <a:rPr b="1" lang="en-US" sz="1700">
                <a:solidFill>
                  <a:srgbClr val="073763"/>
                </a:solidFill>
                <a:latin typeface="Calibri"/>
                <a:ea typeface="Calibri"/>
                <a:cs typeface="Calibri"/>
                <a:sym typeface="Calibri"/>
              </a:rPr>
              <a:t>76% </a:t>
            </a:r>
            <a:r>
              <a:rPr lang="en-US" sz="1600">
                <a:solidFill>
                  <a:srgbClr val="073763"/>
                </a:solidFill>
                <a:latin typeface="Calibri"/>
                <a:ea typeface="Calibri"/>
                <a:cs typeface="Calibri"/>
                <a:sym typeface="Calibri"/>
              </a:rPr>
              <a:t>of high school students say they want a school that prioritizes social and emotional learning.</a:t>
            </a:r>
            <a:r>
              <a:rPr lang="en-US" sz="1700">
                <a:solidFill>
                  <a:srgbClr val="073763"/>
                </a:solidFill>
                <a:latin typeface="Calibri"/>
                <a:ea typeface="Calibri"/>
                <a:cs typeface="Calibri"/>
                <a:sym typeface="Calibri"/>
              </a:rPr>
              <a:t> </a:t>
            </a:r>
            <a:r>
              <a:rPr i="1" lang="en-US" sz="1100">
                <a:solidFill>
                  <a:srgbClr val="27A8F6"/>
                </a:solidFill>
                <a:latin typeface="Calibri"/>
                <a:ea typeface="Calibri"/>
                <a:cs typeface="Calibri"/>
                <a:sym typeface="Calibri"/>
              </a:rPr>
              <a:t>CASEL, 2018</a:t>
            </a:r>
            <a:endParaRPr b="1" sz="1700">
              <a:solidFill>
                <a:srgbClr val="073763"/>
              </a:solidFill>
              <a:latin typeface="Calibri"/>
              <a:ea typeface="Calibri"/>
              <a:cs typeface="Calibri"/>
              <a:sym typeface="Calibri"/>
            </a:endParaRPr>
          </a:p>
          <a:p>
            <a:pPr indent="-317500" lvl="0" marL="457200" rtl="0" algn="l">
              <a:lnSpc>
                <a:spcPct val="115000"/>
              </a:lnSpc>
              <a:spcBef>
                <a:spcPts val="0"/>
              </a:spcBef>
              <a:spcAft>
                <a:spcPts val="0"/>
              </a:spcAft>
              <a:buClr>
                <a:srgbClr val="0B5394"/>
              </a:buClr>
              <a:buSzPts val="1400"/>
              <a:buFont typeface="Calibri"/>
              <a:buChar char="●"/>
            </a:pPr>
            <a:r>
              <a:rPr b="1" lang="en-US" sz="1700">
                <a:solidFill>
                  <a:srgbClr val="073763"/>
                </a:solidFill>
                <a:latin typeface="Calibri"/>
                <a:ea typeface="Calibri"/>
                <a:cs typeface="Calibri"/>
                <a:sym typeface="Calibri"/>
              </a:rPr>
              <a:t>75% </a:t>
            </a:r>
            <a:r>
              <a:rPr lang="en-US" sz="1600">
                <a:solidFill>
                  <a:srgbClr val="073763"/>
                </a:solidFill>
                <a:latin typeface="Calibri"/>
                <a:ea typeface="Calibri"/>
                <a:cs typeface="Calibri"/>
                <a:sym typeface="Calibri"/>
              </a:rPr>
              <a:t>of high school students say social and emotional learning would help them personally.</a:t>
            </a:r>
            <a:r>
              <a:rPr lang="en-US" sz="1700">
                <a:solidFill>
                  <a:srgbClr val="073763"/>
                </a:solidFill>
                <a:latin typeface="Calibri"/>
                <a:ea typeface="Calibri"/>
                <a:cs typeface="Calibri"/>
                <a:sym typeface="Calibri"/>
              </a:rPr>
              <a:t> </a:t>
            </a:r>
            <a:r>
              <a:rPr i="1" lang="en-US" sz="1100">
                <a:solidFill>
                  <a:srgbClr val="27A8F6"/>
                </a:solidFill>
                <a:latin typeface="Calibri"/>
                <a:ea typeface="Calibri"/>
                <a:cs typeface="Calibri"/>
                <a:sym typeface="Calibri"/>
              </a:rPr>
              <a:t>CASEL, 2018</a:t>
            </a:r>
            <a:endParaRPr i="1" sz="1100">
              <a:solidFill>
                <a:srgbClr val="27A8F6"/>
              </a:solidFill>
              <a:latin typeface="Calibri"/>
              <a:ea typeface="Calibri"/>
              <a:cs typeface="Calibri"/>
              <a:sym typeface="Calibri"/>
            </a:endParaRPr>
          </a:p>
          <a:p>
            <a:pPr indent="-317500" lvl="0" marL="457200" rtl="0" algn="l">
              <a:lnSpc>
                <a:spcPct val="115000"/>
              </a:lnSpc>
              <a:spcBef>
                <a:spcPts val="0"/>
              </a:spcBef>
              <a:spcAft>
                <a:spcPts val="0"/>
              </a:spcAft>
              <a:buClr>
                <a:srgbClr val="0B5394"/>
              </a:buClr>
              <a:buSzPts val="1400"/>
              <a:buFont typeface="Calibri"/>
              <a:buChar char="●"/>
            </a:pPr>
            <a:r>
              <a:rPr lang="en-US" sz="1700">
                <a:solidFill>
                  <a:srgbClr val="073763"/>
                </a:solidFill>
                <a:latin typeface="Calibri"/>
                <a:ea typeface="Calibri"/>
                <a:cs typeface="Calibri"/>
                <a:sym typeface="Calibri"/>
              </a:rPr>
              <a:t>High school students and recent graduates see the benefits of attending schools that emphasize SEL. But </a:t>
            </a:r>
            <a:r>
              <a:rPr b="1" lang="en-US" sz="1700">
                <a:solidFill>
                  <a:srgbClr val="073763"/>
                </a:solidFill>
                <a:latin typeface="Calibri"/>
                <a:ea typeface="Calibri"/>
                <a:cs typeface="Calibri"/>
                <a:sym typeface="Calibri"/>
              </a:rPr>
              <a:t>most believe their schools could have done better.</a:t>
            </a:r>
            <a:r>
              <a:rPr lang="en-US" sz="1700">
                <a:solidFill>
                  <a:srgbClr val="073763"/>
                </a:solidFill>
                <a:latin typeface="Calibri"/>
                <a:ea typeface="Calibri"/>
                <a:cs typeface="Calibri"/>
                <a:sym typeface="Calibri"/>
              </a:rPr>
              <a:t> </a:t>
            </a:r>
            <a:r>
              <a:rPr i="1" lang="en-US" sz="1100">
                <a:solidFill>
                  <a:srgbClr val="27A8F6"/>
                </a:solidFill>
                <a:latin typeface="Calibri"/>
                <a:ea typeface="Calibri"/>
                <a:cs typeface="Calibri"/>
                <a:sym typeface="Calibri"/>
              </a:rPr>
              <a:t>CASEL, 2018</a:t>
            </a:r>
            <a:endParaRPr sz="1700">
              <a:solidFill>
                <a:srgbClr val="073763"/>
              </a:solidFill>
              <a:latin typeface="Calibri"/>
              <a:ea typeface="Calibri"/>
              <a:cs typeface="Calibri"/>
              <a:sym typeface="Calibri"/>
            </a:endParaRPr>
          </a:p>
          <a:p>
            <a:pPr indent="0" lvl="0" marL="457200" rtl="0" algn="l">
              <a:lnSpc>
                <a:spcPct val="115000"/>
              </a:lnSpc>
              <a:spcBef>
                <a:spcPts val="1500"/>
              </a:spcBef>
              <a:spcAft>
                <a:spcPts val="0"/>
              </a:spcAft>
              <a:buNone/>
            </a:pPr>
            <a:r>
              <a:t/>
            </a:r>
            <a:endParaRPr sz="1700">
              <a:solidFill>
                <a:srgbClr val="073763"/>
              </a:solidFill>
              <a:latin typeface="Calibri"/>
              <a:ea typeface="Calibri"/>
              <a:cs typeface="Calibri"/>
              <a:sym typeface="Calibri"/>
            </a:endParaRPr>
          </a:p>
          <a:p>
            <a:pPr indent="0" lvl="0" marL="457200" rtl="0" algn="l">
              <a:lnSpc>
                <a:spcPct val="115000"/>
              </a:lnSpc>
              <a:spcBef>
                <a:spcPts val="1500"/>
              </a:spcBef>
              <a:spcAft>
                <a:spcPts val="1500"/>
              </a:spcAft>
              <a:buNone/>
            </a:pPr>
            <a:r>
              <a:t/>
            </a:r>
            <a:endParaRPr i="1" sz="1100">
              <a:solidFill>
                <a:srgbClr val="27A8F6"/>
              </a:solidFill>
              <a:latin typeface="Calibri"/>
              <a:ea typeface="Calibri"/>
              <a:cs typeface="Calibri"/>
              <a:sym typeface="Calibri"/>
            </a:endParaRPr>
          </a:p>
        </p:txBody>
      </p:sp>
      <p:sp>
        <p:nvSpPr>
          <p:cNvPr id="507" name="Google Shape;507;p82"/>
          <p:cNvSpPr txBox="1"/>
          <p:nvPr/>
        </p:nvSpPr>
        <p:spPr>
          <a:xfrm>
            <a:off x="330875" y="3107825"/>
            <a:ext cx="31062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chemeClr val="lt1"/>
                </a:solidFill>
                <a:latin typeface="Calibri"/>
                <a:ea typeface="Calibri"/>
                <a:cs typeface="Calibri"/>
                <a:sym typeface="Calibri"/>
              </a:rPr>
              <a:t>YOUNG PEOPLE</a:t>
            </a:r>
            <a:endParaRPr b="1" sz="3300">
              <a:solidFill>
                <a:schemeClr val="lt1"/>
              </a:solidFill>
              <a:latin typeface="Calibri"/>
              <a:ea typeface="Calibri"/>
              <a:cs typeface="Calibri"/>
              <a:sym typeface="Calibri"/>
            </a:endParaRPr>
          </a:p>
          <a:p>
            <a:pPr indent="0" lvl="0" marL="0" rtl="0" algn="l">
              <a:spcBef>
                <a:spcPts val="0"/>
              </a:spcBef>
              <a:spcAft>
                <a:spcPts val="0"/>
              </a:spcAft>
              <a:buNone/>
            </a:pPr>
            <a:r>
              <a:rPr b="1" lang="en-US" sz="2800">
                <a:solidFill>
                  <a:srgbClr val="20124D"/>
                </a:solidFill>
                <a:latin typeface="Calibri"/>
                <a:ea typeface="Calibri"/>
                <a:cs typeface="Calibri"/>
                <a:sym typeface="Calibri"/>
              </a:rPr>
              <a:t>Support Social and Emotional Learning</a:t>
            </a:r>
            <a:endParaRPr b="1" sz="2800" u="sng">
              <a:solidFill>
                <a:srgbClr val="20124D"/>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83"/>
          <p:cNvPicPr preferRelativeResize="0"/>
          <p:nvPr/>
        </p:nvPicPr>
        <p:blipFill>
          <a:blip r:embed="rId3">
            <a:alphaModFix/>
          </a:blip>
          <a:stretch>
            <a:fillRect/>
          </a:stretch>
        </p:blipFill>
        <p:spPr>
          <a:xfrm>
            <a:off x="-1" y="0"/>
            <a:ext cx="9143999" cy="5169572"/>
          </a:xfrm>
          <a:prstGeom prst="rect">
            <a:avLst/>
          </a:prstGeom>
          <a:noFill/>
          <a:ln>
            <a:noFill/>
          </a:ln>
        </p:spPr>
      </p:pic>
      <p:sp>
        <p:nvSpPr>
          <p:cNvPr id="513" name="Google Shape;513;p83"/>
          <p:cNvSpPr txBox="1"/>
          <p:nvPr/>
        </p:nvSpPr>
        <p:spPr>
          <a:xfrm>
            <a:off x="519850" y="1989625"/>
            <a:ext cx="3318900" cy="1970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350">
                <a:solidFill>
                  <a:srgbClr val="0078C0"/>
                </a:solidFill>
                <a:highlight>
                  <a:srgbClr val="FFFFFF"/>
                </a:highlight>
                <a:latin typeface="Calibri"/>
                <a:ea typeface="Calibri"/>
                <a:cs typeface="Calibri"/>
                <a:sym typeface="Calibri"/>
              </a:rPr>
              <a:t>81% of Republicans</a:t>
            </a:r>
            <a:r>
              <a:rPr lang="en-US" sz="2350">
                <a:solidFill>
                  <a:srgbClr val="0078C0"/>
                </a:solidFill>
                <a:highlight>
                  <a:srgbClr val="FFFFFF"/>
                </a:highlight>
                <a:latin typeface="Calibri"/>
                <a:ea typeface="Calibri"/>
                <a:cs typeface="Calibri"/>
                <a:sym typeface="Calibri"/>
              </a:rPr>
              <a:t> </a:t>
            </a:r>
            <a:endParaRPr sz="2350">
              <a:solidFill>
                <a:srgbClr val="0078C0"/>
              </a:solidFill>
              <a:highlight>
                <a:srgbClr val="FFFFFF"/>
              </a:highlight>
              <a:latin typeface="Calibri"/>
              <a:ea typeface="Calibri"/>
              <a:cs typeface="Calibri"/>
              <a:sym typeface="Calibri"/>
            </a:endParaRPr>
          </a:p>
          <a:p>
            <a:pPr indent="0" lvl="0" marL="0" rtl="0" algn="ctr">
              <a:spcBef>
                <a:spcPts val="0"/>
              </a:spcBef>
              <a:spcAft>
                <a:spcPts val="0"/>
              </a:spcAft>
              <a:buNone/>
            </a:pPr>
            <a:r>
              <a:rPr lang="en-US" sz="1850">
                <a:solidFill>
                  <a:srgbClr val="222222"/>
                </a:solidFill>
                <a:highlight>
                  <a:srgbClr val="FFFFFF"/>
                </a:highlight>
                <a:latin typeface="Calibri"/>
                <a:ea typeface="Calibri"/>
                <a:cs typeface="Calibri"/>
                <a:sym typeface="Calibri"/>
              </a:rPr>
              <a:t>whose child’s school provides social and emotional learning say educators </a:t>
            </a:r>
            <a:r>
              <a:rPr b="1" lang="en-US" sz="1850">
                <a:solidFill>
                  <a:srgbClr val="222222"/>
                </a:solidFill>
                <a:highlight>
                  <a:srgbClr val="FFFFFF"/>
                </a:highlight>
                <a:latin typeface="Calibri"/>
                <a:ea typeface="Calibri"/>
                <a:cs typeface="Calibri"/>
                <a:sym typeface="Calibri"/>
              </a:rPr>
              <a:t>should do more or are doing the proper amount of SEL instruction.</a:t>
            </a:r>
            <a:endParaRPr b="1" sz="1900">
              <a:latin typeface="Calibri"/>
              <a:ea typeface="Calibri"/>
              <a:cs typeface="Calibri"/>
              <a:sym typeface="Calibri"/>
            </a:endParaRPr>
          </a:p>
        </p:txBody>
      </p:sp>
      <p:sp>
        <p:nvSpPr>
          <p:cNvPr id="514" name="Google Shape;514;p83"/>
          <p:cNvSpPr txBox="1"/>
          <p:nvPr/>
        </p:nvSpPr>
        <p:spPr>
          <a:xfrm>
            <a:off x="1528950" y="196400"/>
            <a:ext cx="2886600" cy="1200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300">
                <a:solidFill>
                  <a:srgbClr val="40D590"/>
                </a:solidFill>
                <a:latin typeface="Calibri"/>
                <a:ea typeface="Calibri"/>
                <a:cs typeface="Calibri"/>
                <a:sym typeface="Calibri"/>
              </a:rPr>
              <a:t>BIPARTISAN SUPPORT</a:t>
            </a:r>
            <a:endParaRPr b="1" sz="2800" u="sng">
              <a:solidFill>
                <a:srgbClr val="40D590"/>
              </a:solidFill>
              <a:latin typeface="Calibri"/>
              <a:ea typeface="Calibri"/>
              <a:cs typeface="Calibri"/>
              <a:sym typeface="Calibri"/>
            </a:endParaRPr>
          </a:p>
        </p:txBody>
      </p:sp>
      <p:sp>
        <p:nvSpPr>
          <p:cNvPr id="515" name="Google Shape;515;p83"/>
          <p:cNvSpPr txBox="1"/>
          <p:nvPr/>
        </p:nvSpPr>
        <p:spPr>
          <a:xfrm>
            <a:off x="4415550" y="284275"/>
            <a:ext cx="4249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rgbClr val="073763"/>
                </a:solidFill>
                <a:latin typeface="Calibri"/>
                <a:ea typeface="Calibri"/>
                <a:cs typeface="Calibri"/>
                <a:sym typeface="Calibri"/>
              </a:rPr>
              <a:t>for Social and </a:t>
            </a:r>
            <a:endParaRPr b="1" sz="2800">
              <a:solidFill>
                <a:srgbClr val="073763"/>
              </a:solidFill>
              <a:latin typeface="Calibri"/>
              <a:ea typeface="Calibri"/>
              <a:cs typeface="Calibri"/>
              <a:sym typeface="Calibri"/>
            </a:endParaRPr>
          </a:p>
          <a:p>
            <a:pPr indent="0" lvl="0" marL="0" rtl="0" algn="l">
              <a:spcBef>
                <a:spcPts val="0"/>
              </a:spcBef>
              <a:spcAft>
                <a:spcPts val="0"/>
              </a:spcAft>
              <a:buNone/>
            </a:pPr>
            <a:r>
              <a:rPr b="1" lang="en-US" sz="2800">
                <a:solidFill>
                  <a:srgbClr val="073763"/>
                </a:solidFill>
                <a:latin typeface="Calibri"/>
                <a:ea typeface="Calibri"/>
                <a:cs typeface="Calibri"/>
                <a:sym typeface="Calibri"/>
              </a:rPr>
              <a:t>Emotional Learning</a:t>
            </a:r>
            <a:endParaRPr>
              <a:solidFill>
                <a:srgbClr val="073763"/>
              </a:solidFill>
            </a:endParaRPr>
          </a:p>
        </p:txBody>
      </p:sp>
      <p:sp>
        <p:nvSpPr>
          <p:cNvPr id="516" name="Google Shape;516;p83"/>
          <p:cNvSpPr txBox="1"/>
          <p:nvPr/>
        </p:nvSpPr>
        <p:spPr>
          <a:xfrm>
            <a:off x="5150200" y="1962150"/>
            <a:ext cx="3000000" cy="22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350">
                <a:solidFill>
                  <a:srgbClr val="0078C0"/>
                </a:solidFill>
                <a:latin typeface="Calibri"/>
                <a:ea typeface="Calibri"/>
                <a:cs typeface="Calibri"/>
                <a:sym typeface="Calibri"/>
              </a:rPr>
              <a:t>79% of Democrats </a:t>
            </a:r>
            <a:endParaRPr b="1" sz="2350">
              <a:solidFill>
                <a:srgbClr val="0078C0"/>
              </a:solidFill>
              <a:latin typeface="Calibri"/>
              <a:ea typeface="Calibri"/>
              <a:cs typeface="Calibri"/>
              <a:sym typeface="Calibri"/>
            </a:endParaRPr>
          </a:p>
          <a:p>
            <a:pPr indent="0" lvl="0" marL="0" rtl="0" algn="ctr">
              <a:spcBef>
                <a:spcPts val="0"/>
              </a:spcBef>
              <a:spcAft>
                <a:spcPts val="0"/>
              </a:spcAft>
              <a:buNone/>
            </a:pPr>
            <a:r>
              <a:rPr lang="en-US" sz="1850">
                <a:solidFill>
                  <a:srgbClr val="222222"/>
                </a:solidFill>
                <a:latin typeface="Calibri"/>
                <a:ea typeface="Calibri"/>
                <a:cs typeface="Calibri"/>
                <a:sym typeface="Calibri"/>
              </a:rPr>
              <a:t>whose child’s school provides social and emotional learning say educators </a:t>
            </a:r>
            <a:r>
              <a:rPr b="1" lang="en-US" sz="1850">
                <a:solidFill>
                  <a:srgbClr val="222222"/>
                </a:solidFill>
                <a:latin typeface="Calibri"/>
                <a:ea typeface="Calibri"/>
                <a:cs typeface="Calibri"/>
                <a:sym typeface="Calibri"/>
              </a:rPr>
              <a:t>should do more or are doing the proper amount of SEL instruction.</a:t>
            </a:r>
            <a:endParaRPr b="1" sz="1900">
              <a:latin typeface="Calibri"/>
              <a:ea typeface="Calibri"/>
              <a:cs typeface="Calibri"/>
              <a:sym typeface="Calibri"/>
            </a:endParaRPr>
          </a:p>
        </p:txBody>
      </p:sp>
      <p:sp>
        <p:nvSpPr>
          <p:cNvPr id="517" name="Google Shape;517;p83"/>
          <p:cNvSpPr txBox="1"/>
          <p:nvPr/>
        </p:nvSpPr>
        <p:spPr>
          <a:xfrm>
            <a:off x="5538575" y="4438500"/>
            <a:ext cx="3000000" cy="369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i="1" lang="en-US" sz="1200">
                <a:solidFill>
                  <a:srgbClr val="0078C0"/>
                </a:solidFill>
                <a:uFill>
                  <a:noFill/>
                </a:uFill>
                <a:latin typeface="Calibri"/>
                <a:ea typeface="Calibri"/>
                <a:cs typeface="Calibri"/>
                <a:sym typeface="Calibri"/>
                <a:hlinkClick r:id="rId4">
                  <a:extLst>
                    <a:ext uri="{A12FA001-AC4F-418D-AE19-62706E023703}">
                      <ahyp:hlinkClr val="tx"/>
                    </a:ext>
                  </a:extLst>
                </a:hlinkClick>
              </a:rPr>
              <a:t>Benenson Strategy Group, 2022</a:t>
            </a:r>
            <a:endParaRPr sz="13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84"/>
          <p:cNvPicPr preferRelativeResize="0"/>
          <p:nvPr/>
        </p:nvPicPr>
        <p:blipFill>
          <a:blip r:embed="rId3">
            <a:alphaModFix/>
          </a:blip>
          <a:stretch>
            <a:fillRect/>
          </a:stretch>
        </p:blipFill>
        <p:spPr>
          <a:xfrm>
            <a:off x="0" y="-19523"/>
            <a:ext cx="9144001" cy="5163024"/>
          </a:xfrm>
          <a:prstGeom prst="rect">
            <a:avLst/>
          </a:prstGeom>
          <a:noFill/>
          <a:ln>
            <a:noFill/>
          </a:ln>
        </p:spPr>
      </p:pic>
      <p:sp>
        <p:nvSpPr>
          <p:cNvPr id="523" name="Google Shape;523;p84"/>
          <p:cNvSpPr txBox="1"/>
          <p:nvPr/>
        </p:nvSpPr>
        <p:spPr>
          <a:xfrm>
            <a:off x="940225" y="293625"/>
            <a:ext cx="7453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chemeClr val="lt1"/>
                </a:solidFill>
                <a:latin typeface="Calibri"/>
                <a:ea typeface="Calibri"/>
                <a:cs typeface="Calibri"/>
                <a:sym typeface="Calibri"/>
              </a:rPr>
              <a:t>Social and Emotional Learning</a:t>
            </a:r>
            <a:endParaRPr b="1" sz="2800">
              <a:solidFill>
                <a:schemeClr val="lt1"/>
              </a:solidFill>
              <a:latin typeface="Calibri"/>
              <a:ea typeface="Calibri"/>
              <a:cs typeface="Calibri"/>
              <a:sym typeface="Calibri"/>
            </a:endParaRPr>
          </a:p>
          <a:p>
            <a:pPr indent="0" lvl="0" marL="0" rtl="0" algn="l">
              <a:spcBef>
                <a:spcPts val="0"/>
              </a:spcBef>
              <a:spcAft>
                <a:spcPts val="0"/>
              </a:spcAft>
              <a:buNone/>
            </a:pPr>
            <a:r>
              <a:rPr b="1" lang="en-US" sz="2800">
                <a:solidFill>
                  <a:schemeClr val="lt1"/>
                </a:solidFill>
                <a:latin typeface="Calibri"/>
                <a:ea typeface="Calibri"/>
                <a:cs typeface="Calibri"/>
                <a:sym typeface="Calibri"/>
              </a:rPr>
              <a:t>advances </a:t>
            </a:r>
            <a:r>
              <a:rPr b="1" lang="en-US" sz="2800">
                <a:solidFill>
                  <a:srgbClr val="3ED590"/>
                </a:solidFill>
                <a:latin typeface="Calibri"/>
                <a:ea typeface="Calibri"/>
                <a:cs typeface="Calibri"/>
                <a:sym typeface="Calibri"/>
              </a:rPr>
              <a:t>urgent priorities in education. </a:t>
            </a:r>
            <a:endParaRPr b="1" sz="2800">
              <a:solidFill>
                <a:srgbClr val="3ED590"/>
              </a:solidFill>
              <a:latin typeface="Calibri"/>
              <a:ea typeface="Calibri"/>
              <a:cs typeface="Calibri"/>
              <a:sym typeface="Calibri"/>
            </a:endParaRPr>
          </a:p>
        </p:txBody>
      </p:sp>
      <p:sp>
        <p:nvSpPr>
          <p:cNvPr id="524" name="Google Shape;524;p84"/>
          <p:cNvSpPr txBox="1"/>
          <p:nvPr/>
        </p:nvSpPr>
        <p:spPr>
          <a:xfrm>
            <a:off x="1019275" y="2063675"/>
            <a:ext cx="3837000" cy="22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500"/>
              </a:spcBef>
              <a:spcAft>
                <a:spcPts val="0"/>
              </a:spcAft>
              <a:buNone/>
            </a:pPr>
            <a:r>
              <a:rPr b="1" lang="en-US" sz="2100">
                <a:solidFill>
                  <a:srgbClr val="073763"/>
                </a:solidFill>
                <a:latin typeface="Calibri"/>
                <a:ea typeface="Calibri"/>
                <a:cs typeface="Calibri"/>
                <a:sym typeface="Calibri"/>
              </a:rPr>
              <a:t>Academic recovery</a:t>
            </a:r>
            <a:endParaRPr b="1" sz="2100">
              <a:solidFill>
                <a:srgbClr val="073763"/>
              </a:solidFill>
              <a:latin typeface="Calibri"/>
              <a:ea typeface="Calibri"/>
              <a:cs typeface="Calibri"/>
              <a:sym typeface="Calibri"/>
            </a:endParaRPr>
          </a:p>
          <a:p>
            <a:pPr indent="0" lvl="0" marL="0" rtl="0" algn="ctr">
              <a:lnSpc>
                <a:spcPct val="115000"/>
              </a:lnSpc>
              <a:spcBef>
                <a:spcPts val="1500"/>
              </a:spcBef>
              <a:spcAft>
                <a:spcPts val="0"/>
              </a:spcAft>
              <a:buNone/>
            </a:pPr>
            <a:r>
              <a:rPr b="1" lang="en-US" sz="2100">
                <a:solidFill>
                  <a:srgbClr val="073763"/>
                </a:solidFill>
                <a:latin typeface="Calibri"/>
                <a:ea typeface="Calibri"/>
                <a:cs typeface="Calibri"/>
                <a:sym typeface="Calibri"/>
              </a:rPr>
              <a:t>Mental health</a:t>
            </a:r>
            <a:endParaRPr b="1" sz="2100">
              <a:solidFill>
                <a:srgbClr val="073763"/>
              </a:solidFill>
              <a:latin typeface="Calibri"/>
              <a:ea typeface="Calibri"/>
              <a:cs typeface="Calibri"/>
              <a:sym typeface="Calibri"/>
            </a:endParaRPr>
          </a:p>
          <a:p>
            <a:pPr indent="0" lvl="0" marL="0" rtl="0" algn="ctr">
              <a:lnSpc>
                <a:spcPct val="115000"/>
              </a:lnSpc>
              <a:spcBef>
                <a:spcPts val="1500"/>
              </a:spcBef>
              <a:spcAft>
                <a:spcPts val="0"/>
              </a:spcAft>
              <a:buNone/>
            </a:pPr>
            <a:r>
              <a:rPr b="1" lang="en-US" sz="2100">
                <a:solidFill>
                  <a:srgbClr val="073763"/>
                </a:solidFill>
                <a:latin typeface="Calibri"/>
                <a:ea typeface="Calibri"/>
                <a:cs typeface="Calibri"/>
                <a:sym typeface="Calibri"/>
              </a:rPr>
              <a:t>School safety</a:t>
            </a:r>
            <a:endParaRPr b="1" sz="2100">
              <a:solidFill>
                <a:srgbClr val="073763"/>
              </a:solidFill>
              <a:latin typeface="Calibri"/>
              <a:ea typeface="Calibri"/>
              <a:cs typeface="Calibri"/>
              <a:sym typeface="Calibri"/>
            </a:endParaRPr>
          </a:p>
          <a:p>
            <a:pPr indent="0" lvl="0" marL="0" rtl="0" algn="ctr">
              <a:lnSpc>
                <a:spcPct val="115000"/>
              </a:lnSpc>
              <a:spcBef>
                <a:spcPts val="1500"/>
              </a:spcBef>
              <a:spcAft>
                <a:spcPts val="1500"/>
              </a:spcAft>
              <a:buNone/>
            </a:pPr>
            <a:r>
              <a:rPr b="1" lang="en-US" sz="2100">
                <a:solidFill>
                  <a:srgbClr val="073763"/>
                </a:solidFill>
                <a:latin typeface="Calibri"/>
                <a:ea typeface="Calibri"/>
                <a:cs typeface="Calibri"/>
                <a:sym typeface="Calibri"/>
              </a:rPr>
              <a:t>Future readiness </a:t>
            </a:r>
            <a:r>
              <a:rPr lang="en-US" sz="2000">
                <a:solidFill>
                  <a:srgbClr val="073763"/>
                </a:solidFill>
                <a:latin typeface="Calibri"/>
                <a:ea typeface="Calibri"/>
                <a:cs typeface="Calibri"/>
                <a:sym typeface="Calibri"/>
              </a:rPr>
              <a:t> </a:t>
            </a:r>
            <a:endParaRPr i="1" sz="1500">
              <a:solidFill>
                <a:srgbClr val="27A8F6"/>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85"/>
          <p:cNvPicPr preferRelativeResize="0"/>
          <p:nvPr/>
        </p:nvPicPr>
        <p:blipFill>
          <a:blip r:embed="rId3">
            <a:alphaModFix/>
          </a:blip>
          <a:stretch>
            <a:fillRect/>
          </a:stretch>
        </p:blipFill>
        <p:spPr>
          <a:xfrm>
            <a:off x="0" y="9318"/>
            <a:ext cx="9143999" cy="5134182"/>
          </a:xfrm>
          <a:prstGeom prst="rect">
            <a:avLst/>
          </a:prstGeom>
          <a:noFill/>
          <a:ln>
            <a:noFill/>
          </a:ln>
        </p:spPr>
      </p:pic>
      <p:sp>
        <p:nvSpPr>
          <p:cNvPr id="530" name="Google Shape;530;p85"/>
          <p:cNvSpPr txBox="1"/>
          <p:nvPr/>
        </p:nvSpPr>
        <p:spPr>
          <a:xfrm>
            <a:off x="2220950" y="1430250"/>
            <a:ext cx="5332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rgbClr val="073763"/>
              </a:solidFill>
              <a:latin typeface="Calibri"/>
              <a:ea typeface="Calibri"/>
              <a:cs typeface="Calibri"/>
              <a:sym typeface="Calibri"/>
            </a:endParaRPr>
          </a:p>
          <a:p>
            <a:pPr indent="-361950" lvl="0" marL="457200" rtl="0" algn="l">
              <a:spcBef>
                <a:spcPts val="0"/>
              </a:spcBef>
              <a:spcAft>
                <a:spcPts val="0"/>
              </a:spcAft>
              <a:buClr>
                <a:srgbClr val="073763"/>
              </a:buClr>
              <a:buSzPts val="2100"/>
              <a:buFont typeface="Calibri"/>
              <a:buChar char="●"/>
            </a:pPr>
            <a:r>
              <a:rPr lang="en-US" sz="2100">
                <a:solidFill>
                  <a:srgbClr val="073763"/>
                </a:solidFill>
                <a:latin typeface="Calibri"/>
                <a:ea typeface="Calibri"/>
                <a:cs typeface="Calibri"/>
                <a:sym typeface="Calibri"/>
              </a:rPr>
              <a:t>Responsive relationships</a:t>
            </a:r>
            <a:endParaRPr sz="2100">
              <a:solidFill>
                <a:srgbClr val="073763"/>
              </a:solidFill>
              <a:latin typeface="Calibri"/>
              <a:ea typeface="Calibri"/>
              <a:cs typeface="Calibri"/>
              <a:sym typeface="Calibri"/>
            </a:endParaRPr>
          </a:p>
          <a:p>
            <a:pPr indent="-361950" lvl="0" marL="457200" rtl="0" algn="l">
              <a:spcBef>
                <a:spcPts val="0"/>
              </a:spcBef>
              <a:spcAft>
                <a:spcPts val="0"/>
              </a:spcAft>
              <a:buClr>
                <a:srgbClr val="073763"/>
              </a:buClr>
              <a:buSzPts val="2100"/>
              <a:buFont typeface="Calibri"/>
              <a:buChar char="●"/>
            </a:pPr>
            <a:r>
              <a:rPr lang="en-US" sz="2100">
                <a:solidFill>
                  <a:srgbClr val="073763"/>
                </a:solidFill>
                <a:latin typeface="Calibri"/>
                <a:ea typeface="Calibri"/>
                <a:cs typeface="Calibri"/>
                <a:sym typeface="Calibri"/>
              </a:rPr>
              <a:t>Emotionally safe environments</a:t>
            </a:r>
            <a:endParaRPr sz="2100">
              <a:solidFill>
                <a:srgbClr val="073763"/>
              </a:solidFill>
              <a:latin typeface="Calibri"/>
              <a:ea typeface="Calibri"/>
              <a:cs typeface="Calibri"/>
              <a:sym typeface="Calibri"/>
            </a:endParaRPr>
          </a:p>
          <a:p>
            <a:pPr indent="-361950" lvl="0" marL="457200" rtl="0" algn="l">
              <a:spcBef>
                <a:spcPts val="0"/>
              </a:spcBef>
              <a:spcAft>
                <a:spcPts val="0"/>
              </a:spcAft>
              <a:buClr>
                <a:srgbClr val="073763"/>
              </a:buClr>
              <a:buSzPts val="2100"/>
              <a:buFont typeface="Calibri"/>
              <a:buChar char="●"/>
            </a:pPr>
            <a:r>
              <a:rPr lang="en-US" sz="2100">
                <a:solidFill>
                  <a:srgbClr val="073763"/>
                </a:solidFill>
                <a:latin typeface="Calibri"/>
                <a:ea typeface="Calibri"/>
                <a:cs typeface="Calibri"/>
                <a:sym typeface="Calibri"/>
              </a:rPr>
              <a:t>Skills development </a:t>
            </a:r>
            <a:endParaRPr sz="2100">
              <a:solidFill>
                <a:srgbClr val="073763"/>
              </a:solidFill>
              <a:latin typeface="Calibri"/>
              <a:ea typeface="Calibri"/>
              <a:cs typeface="Calibri"/>
              <a:sym typeface="Calibri"/>
            </a:endParaRPr>
          </a:p>
        </p:txBody>
      </p:sp>
      <p:sp>
        <p:nvSpPr>
          <p:cNvPr id="531" name="Google Shape;531;p85"/>
          <p:cNvSpPr txBox="1"/>
          <p:nvPr/>
        </p:nvSpPr>
        <p:spPr>
          <a:xfrm>
            <a:off x="534200" y="293625"/>
            <a:ext cx="8119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rgbClr val="0076BE"/>
                </a:solidFill>
                <a:latin typeface="Calibri"/>
                <a:ea typeface="Calibri"/>
                <a:cs typeface="Calibri"/>
                <a:sym typeface="Calibri"/>
              </a:rPr>
              <a:t>Social and Emotional Learning helps foster “protective factors” </a:t>
            </a:r>
            <a:r>
              <a:rPr lang="en-US" sz="2800">
                <a:solidFill>
                  <a:srgbClr val="0076BE"/>
                </a:solidFill>
                <a:latin typeface="Calibri"/>
                <a:ea typeface="Calibri"/>
                <a:cs typeface="Calibri"/>
                <a:sym typeface="Calibri"/>
              </a:rPr>
              <a:t>to mitigate the effects of mental health challenges:</a:t>
            </a:r>
            <a:endParaRPr sz="2800">
              <a:solidFill>
                <a:srgbClr val="0076BE"/>
              </a:solidFill>
              <a:latin typeface="Calibri"/>
              <a:ea typeface="Calibri"/>
              <a:cs typeface="Calibri"/>
              <a:sym typeface="Calibri"/>
            </a:endParaRPr>
          </a:p>
        </p:txBody>
      </p:sp>
      <p:sp>
        <p:nvSpPr>
          <p:cNvPr id="532" name="Google Shape;532;p85"/>
          <p:cNvSpPr txBox="1"/>
          <p:nvPr/>
        </p:nvSpPr>
        <p:spPr>
          <a:xfrm>
            <a:off x="1371600" y="3843350"/>
            <a:ext cx="72747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0078C0"/>
                </a:solidFill>
                <a:latin typeface="Calibri"/>
                <a:ea typeface="Calibri"/>
                <a:cs typeface="Calibri"/>
                <a:sym typeface="Calibri"/>
              </a:rPr>
              <a:t>The beating heart of effective social and emotional learning programs are relationships—and </a:t>
            </a:r>
            <a:r>
              <a:rPr b="1" lang="en-US" sz="1800">
                <a:solidFill>
                  <a:srgbClr val="0078C0"/>
                </a:solidFill>
                <a:latin typeface="Calibri"/>
                <a:ea typeface="Calibri"/>
                <a:cs typeface="Calibri"/>
                <a:sym typeface="Calibri"/>
              </a:rPr>
              <a:t>strong relationships undergird stable mental health</a:t>
            </a:r>
            <a:r>
              <a:rPr lang="en-US" sz="1800">
                <a:solidFill>
                  <a:srgbClr val="0078C0"/>
                </a:solidFill>
                <a:latin typeface="Calibri"/>
                <a:ea typeface="Calibri"/>
                <a:cs typeface="Calibri"/>
                <a:sym typeface="Calibri"/>
              </a:rPr>
              <a:t>.”</a:t>
            </a:r>
            <a:endParaRPr sz="1800">
              <a:solidFill>
                <a:srgbClr val="0078C0"/>
              </a:solidFill>
              <a:latin typeface="Calibri"/>
              <a:ea typeface="Calibri"/>
              <a:cs typeface="Calibri"/>
              <a:sym typeface="Calibri"/>
            </a:endParaRPr>
          </a:p>
          <a:p>
            <a:pPr indent="0" lvl="0" marL="0" rtl="0" algn="l">
              <a:spcBef>
                <a:spcPts val="0"/>
              </a:spcBef>
              <a:spcAft>
                <a:spcPts val="0"/>
              </a:spcAft>
              <a:buNone/>
            </a:pPr>
            <a:r>
              <a:t/>
            </a:r>
            <a:endParaRPr sz="600">
              <a:solidFill>
                <a:srgbClr val="0078C0"/>
              </a:solidFill>
              <a:latin typeface="Calibri"/>
              <a:ea typeface="Calibri"/>
              <a:cs typeface="Calibri"/>
              <a:sym typeface="Calibri"/>
            </a:endParaRPr>
          </a:p>
          <a:p>
            <a:pPr indent="0" lvl="0" marL="0" rtl="0" algn="ctr">
              <a:spcBef>
                <a:spcPts val="0"/>
              </a:spcBef>
              <a:spcAft>
                <a:spcPts val="0"/>
              </a:spcAft>
              <a:buNone/>
            </a:pPr>
            <a:r>
              <a:rPr i="1" lang="en-US" sz="1000">
                <a:solidFill>
                  <a:srgbClr val="0078C0"/>
                </a:solidFill>
                <a:latin typeface="Calibri"/>
                <a:ea typeface="Calibri"/>
                <a:cs typeface="Calibri"/>
                <a:sym typeface="Calibri"/>
              </a:rPr>
              <a:t>Robert F. Sherman</a:t>
            </a:r>
            <a:endParaRPr i="1" sz="1000">
              <a:solidFill>
                <a:srgbClr val="0078C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8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86"/>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pic>
        <p:nvPicPr>
          <p:cNvPr id="540" name="Google Shape;540;p86"/>
          <p:cNvPicPr preferRelativeResize="0"/>
          <p:nvPr/>
        </p:nvPicPr>
        <p:blipFill>
          <a:blip r:embed="rId3">
            <a:alphaModFix/>
          </a:blip>
          <a:stretch>
            <a:fillRect/>
          </a:stretch>
        </p:blipFill>
        <p:spPr>
          <a:xfrm>
            <a:off x="12075" y="0"/>
            <a:ext cx="911985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87"/>
          <p:cNvPicPr preferRelativeResize="0"/>
          <p:nvPr/>
        </p:nvPicPr>
        <p:blipFill>
          <a:blip r:embed="rId3">
            <a:alphaModFix/>
          </a:blip>
          <a:stretch>
            <a:fillRect/>
          </a:stretch>
        </p:blipFill>
        <p:spPr>
          <a:xfrm>
            <a:off x="0" y="0"/>
            <a:ext cx="9144000" cy="5196063"/>
          </a:xfrm>
          <a:prstGeom prst="rect">
            <a:avLst/>
          </a:prstGeom>
          <a:noFill/>
          <a:ln>
            <a:noFill/>
          </a:ln>
        </p:spPr>
      </p:pic>
      <p:sp>
        <p:nvSpPr>
          <p:cNvPr id="546" name="Google Shape;546;p87"/>
          <p:cNvSpPr txBox="1"/>
          <p:nvPr/>
        </p:nvSpPr>
        <p:spPr>
          <a:xfrm>
            <a:off x="407075" y="1839600"/>
            <a:ext cx="31062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0076BE"/>
                </a:solidFill>
                <a:latin typeface="Calibri"/>
                <a:ea typeface="Calibri"/>
                <a:cs typeface="Calibri"/>
                <a:sym typeface="Calibri"/>
              </a:rPr>
              <a:t>S</a:t>
            </a:r>
            <a:r>
              <a:rPr b="1" lang="en-US" sz="3700">
                <a:solidFill>
                  <a:srgbClr val="20124D"/>
                </a:solidFill>
                <a:latin typeface="Calibri"/>
                <a:ea typeface="Calibri"/>
                <a:cs typeface="Calibri"/>
                <a:sym typeface="Calibri"/>
              </a:rPr>
              <a:t>ocial and </a:t>
            </a:r>
            <a:r>
              <a:rPr b="1" lang="en-US" sz="3700">
                <a:solidFill>
                  <a:srgbClr val="0076BE"/>
                </a:solidFill>
                <a:latin typeface="Calibri"/>
                <a:ea typeface="Calibri"/>
                <a:cs typeface="Calibri"/>
                <a:sym typeface="Calibri"/>
              </a:rPr>
              <a:t>E</a:t>
            </a:r>
            <a:r>
              <a:rPr b="1" lang="en-US" sz="3700">
                <a:solidFill>
                  <a:srgbClr val="20124D"/>
                </a:solidFill>
                <a:latin typeface="Calibri"/>
                <a:ea typeface="Calibri"/>
                <a:cs typeface="Calibri"/>
                <a:sym typeface="Calibri"/>
              </a:rPr>
              <a:t>motional </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rPr b="1" lang="en-US" sz="3700">
                <a:solidFill>
                  <a:srgbClr val="0078C0"/>
                </a:solidFill>
                <a:latin typeface="Calibri"/>
                <a:ea typeface="Calibri"/>
                <a:cs typeface="Calibri"/>
                <a:sym typeface="Calibri"/>
              </a:rPr>
              <a:t>L</a:t>
            </a:r>
            <a:r>
              <a:rPr b="1" lang="en-US" sz="3700">
                <a:solidFill>
                  <a:srgbClr val="20124D"/>
                </a:solidFill>
                <a:latin typeface="Calibri"/>
                <a:ea typeface="Calibri"/>
                <a:cs typeface="Calibri"/>
                <a:sym typeface="Calibri"/>
              </a:rPr>
              <a:t>earning</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t/>
            </a:r>
            <a:endParaRPr b="1" sz="2800">
              <a:solidFill>
                <a:srgbClr val="20124D"/>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2400">
                <a:solidFill>
                  <a:srgbClr val="0078C0"/>
                </a:solidFill>
                <a:latin typeface="Calibri"/>
                <a:ea typeface="Calibri"/>
                <a:cs typeface="Calibri"/>
                <a:sym typeface="Calibri"/>
              </a:rPr>
              <a:t>SEPARATING FACT FROM FICTION</a:t>
            </a:r>
            <a:endParaRPr b="1" sz="2400">
              <a:solidFill>
                <a:srgbClr val="20124D"/>
              </a:solidFill>
              <a:latin typeface="Calibri"/>
              <a:ea typeface="Calibri"/>
              <a:cs typeface="Calibri"/>
              <a:sym typeface="Calibri"/>
            </a:endParaRPr>
          </a:p>
        </p:txBody>
      </p:sp>
      <p:pic>
        <p:nvPicPr>
          <p:cNvPr id="547" name="Google Shape;547;p87"/>
          <p:cNvPicPr preferRelativeResize="0"/>
          <p:nvPr/>
        </p:nvPicPr>
        <p:blipFill>
          <a:blip r:embed="rId4">
            <a:alphaModFix/>
          </a:blip>
          <a:stretch>
            <a:fillRect/>
          </a:stretch>
        </p:blipFill>
        <p:spPr>
          <a:xfrm>
            <a:off x="3957850" y="302900"/>
            <a:ext cx="4863751" cy="45902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88"/>
          <p:cNvPicPr preferRelativeResize="0"/>
          <p:nvPr/>
        </p:nvPicPr>
        <p:blipFill>
          <a:blip r:embed="rId3">
            <a:alphaModFix/>
          </a:blip>
          <a:stretch>
            <a:fillRect/>
          </a:stretch>
        </p:blipFill>
        <p:spPr>
          <a:xfrm>
            <a:off x="0" y="-26287"/>
            <a:ext cx="9144000" cy="5196063"/>
          </a:xfrm>
          <a:prstGeom prst="rect">
            <a:avLst/>
          </a:prstGeom>
          <a:noFill/>
          <a:ln>
            <a:noFill/>
          </a:ln>
        </p:spPr>
      </p:pic>
      <p:sp>
        <p:nvSpPr>
          <p:cNvPr id="553" name="Google Shape;553;p88"/>
          <p:cNvSpPr txBox="1"/>
          <p:nvPr/>
        </p:nvSpPr>
        <p:spPr>
          <a:xfrm>
            <a:off x="407075" y="1458600"/>
            <a:ext cx="3106200" cy="343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0076BE"/>
                </a:solidFill>
                <a:latin typeface="Calibri"/>
                <a:ea typeface="Calibri"/>
                <a:cs typeface="Calibri"/>
                <a:sym typeface="Calibri"/>
              </a:rPr>
              <a:t>S</a:t>
            </a:r>
            <a:r>
              <a:rPr b="1" lang="en-US" sz="3700">
                <a:solidFill>
                  <a:srgbClr val="20124D"/>
                </a:solidFill>
                <a:latin typeface="Calibri"/>
                <a:ea typeface="Calibri"/>
                <a:cs typeface="Calibri"/>
                <a:sym typeface="Calibri"/>
              </a:rPr>
              <a:t>ocial and </a:t>
            </a:r>
            <a:r>
              <a:rPr b="1" lang="en-US" sz="3700">
                <a:solidFill>
                  <a:srgbClr val="0076BE"/>
                </a:solidFill>
                <a:latin typeface="Calibri"/>
                <a:ea typeface="Calibri"/>
                <a:cs typeface="Calibri"/>
                <a:sym typeface="Calibri"/>
              </a:rPr>
              <a:t>E</a:t>
            </a:r>
            <a:r>
              <a:rPr b="1" lang="en-US" sz="3700">
                <a:solidFill>
                  <a:srgbClr val="20124D"/>
                </a:solidFill>
                <a:latin typeface="Calibri"/>
                <a:ea typeface="Calibri"/>
                <a:cs typeface="Calibri"/>
                <a:sym typeface="Calibri"/>
              </a:rPr>
              <a:t>motional </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rPr b="1" lang="en-US" sz="3700">
                <a:solidFill>
                  <a:srgbClr val="0078C0"/>
                </a:solidFill>
                <a:latin typeface="Calibri"/>
                <a:ea typeface="Calibri"/>
                <a:cs typeface="Calibri"/>
                <a:sym typeface="Calibri"/>
              </a:rPr>
              <a:t>L</a:t>
            </a:r>
            <a:r>
              <a:rPr b="1" lang="en-US" sz="3700">
                <a:solidFill>
                  <a:srgbClr val="20124D"/>
                </a:solidFill>
                <a:latin typeface="Calibri"/>
                <a:ea typeface="Calibri"/>
                <a:cs typeface="Calibri"/>
                <a:sym typeface="Calibri"/>
              </a:rPr>
              <a:t>earning</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t/>
            </a:r>
            <a:endParaRPr b="1" sz="2800">
              <a:solidFill>
                <a:srgbClr val="20124D"/>
              </a:solidFill>
              <a:latin typeface="Calibri"/>
              <a:ea typeface="Calibri"/>
              <a:cs typeface="Calibri"/>
              <a:sym typeface="Calibri"/>
            </a:endParaRPr>
          </a:p>
          <a:p>
            <a:pPr indent="0" lvl="0" marL="0" rtl="0" algn="l">
              <a:spcBef>
                <a:spcPts val="0"/>
              </a:spcBef>
              <a:spcAft>
                <a:spcPts val="0"/>
              </a:spcAft>
              <a:buNone/>
            </a:pPr>
            <a:r>
              <a:rPr b="1" lang="en-US" sz="2400">
                <a:solidFill>
                  <a:srgbClr val="0078C0"/>
                </a:solidFill>
                <a:latin typeface="Calibri"/>
                <a:ea typeface="Calibri"/>
                <a:cs typeface="Calibri"/>
                <a:sym typeface="Calibri"/>
              </a:rPr>
              <a:t>How to spot and respond to misinformation</a:t>
            </a:r>
            <a:endParaRPr b="1" sz="2400">
              <a:solidFill>
                <a:srgbClr val="20124D"/>
              </a:solidFill>
              <a:latin typeface="Calibri"/>
              <a:ea typeface="Calibri"/>
              <a:cs typeface="Calibri"/>
              <a:sym typeface="Calibri"/>
            </a:endParaRPr>
          </a:p>
        </p:txBody>
      </p:sp>
      <p:sp>
        <p:nvSpPr>
          <p:cNvPr id="554" name="Google Shape;554;p88"/>
          <p:cNvSpPr txBox="1"/>
          <p:nvPr/>
        </p:nvSpPr>
        <p:spPr>
          <a:xfrm>
            <a:off x="3921950" y="688200"/>
            <a:ext cx="48816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When you hear a false tradeoff, such as:</a:t>
            </a:r>
            <a:endParaRPr b="1">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rgbClr val="FF0000"/>
                </a:solidFill>
                <a:highlight>
                  <a:srgbClr val="FFFFFF"/>
                </a:highlight>
                <a:latin typeface="Calibri"/>
                <a:ea typeface="Calibri"/>
                <a:cs typeface="Calibri"/>
                <a:sym typeface="Calibri"/>
              </a:rPr>
              <a:t>🅧 </a:t>
            </a:r>
            <a:r>
              <a:rPr lang="en-US" sz="1600">
                <a:solidFill>
                  <a:schemeClr val="dk1"/>
                </a:solidFill>
                <a:highlight>
                  <a:srgbClr val="FFFFFF"/>
                </a:highlight>
                <a:latin typeface="Calibri"/>
                <a:ea typeface="Calibri"/>
                <a:cs typeface="Calibri"/>
                <a:sym typeface="Calibri"/>
              </a:rPr>
              <a:t>Claims that SEL will harm other priorities, such as academics, are inherently flawed.</a:t>
            </a:r>
            <a:endParaRPr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Example: </a:t>
            </a:r>
            <a:r>
              <a:rPr i="1" lang="en-US" sz="1600">
                <a:solidFill>
                  <a:schemeClr val="dk1"/>
                </a:solidFill>
                <a:highlight>
                  <a:srgbClr val="FFFFFF"/>
                </a:highlight>
                <a:latin typeface="Calibri"/>
                <a:ea typeface="Calibri"/>
                <a:cs typeface="Calibri"/>
                <a:sym typeface="Calibri"/>
              </a:rPr>
              <a:t>“SEL is a distraction that takes time away from academics.”</a:t>
            </a:r>
            <a:endParaRPr i="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i="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Respond by sharing:</a:t>
            </a:r>
            <a:endParaRPr b="1">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a:t>
            </a:r>
            <a:r>
              <a:rPr b="1" lang="en-US" sz="1600">
                <a:solidFill>
                  <a:srgbClr val="00BB00"/>
                </a:solidFill>
                <a:highlight>
                  <a:srgbClr val="FFFFFF"/>
                </a:highlight>
                <a:latin typeface="Calibri"/>
                <a:ea typeface="Calibri"/>
                <a:cs typeface="Calibri"/>
                <a:sym typeface="Calibri"/>
              </a:rPr>
              <a:t> There is no either/or between SEL and academics. </a:t>
            </a:r>
            <a:endParaRPr b="1" sz="1600">
              <a:solidFill>
                <a:srgbClr val="00BB00"/>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Research shows clearly that SEL enhances academic achievement, mental wellness, and long-term outcomes.</a:t>
            </a:r>
            <a:endParaRPr sz="160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89"/>
          <p:cNvPicPr preferRelativeResize="0"/>
          <p:nvPr/>
        </p:nvPicPr>
        <p:blipFill>
          <a:blip r:embed="rId3">
            <a:alphaModFix/>
          </a:blip>
          <a:stretch>
            <a:fillRect/>
          </a:stretch>
        </p:blipFill>
        <p:spPr>
          <a:xfrm>
            <a:off x="0" y="-26287"/>
            <a:ext cx="9144000" cy="5196063"/>
          </a:xfrm>
          <a:prstGeom prst="rect">
            <a:avLst/>
          </a:prstGeom>
          <a:noFill/>
          <a:ln>
            <a:noFill/>
          </a:ln>
        </p:spPr>
      </p:pic>
      <p:sp>
        <p:nvSpPr>
          <p:cNvPr id="560" name="Google Shape;560;p89"/>
          <p:cNvSpPr txBox="1"/>
          <p:nvPr/>
        </p:nvSpPr>
        <p:spPr>
          <a:xfrm>
            <a:off x="407075" y="1458600"/>
            <a:ext cx="3106200" cy="343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0076BE"/>
                </a:solidFill>
                <a:latin typeface="Calibri"/>
                <a:ea typeface="Calibri"/>
                <a:cs typeface="Calibri"/>
                <a:sym typeface="Calibri"/>
              </a:rPr>
              <a:t>S</a:t>
            </a:r>
            <a:r>
              <a:rPr b="1" lang="en-US" sz="3700">
                <a:solidFill>
                  <a:srgbClr val="20124D"/>
                </a:solidFill>
                <a:latin typeface="Calibri"/>
                <a:ea typeface="Calibri"/>
                <a:cs typeface="Calibri"/>
                <a:sym typeface="Calibri"/>
              </a:rPr>
              <a:t>ocial and </a:t>
            </a:r>
            <a:r>
              <a:rPr b="1" lang="en-US" sz="3700">
                <a:solidFill>
                  <a:srgbClr val="0076BE"/>
                </a:solidFill>
                <a:latin typeface="Calibri"/>
                <a:ea typeface="Calibri"/>
                <a:cs typeface="Calibri"/>
                <a:sym typeface="Calibri"/>
              </a:rPr>
              <a:t>E</a:t>
            </a:r>
            <a:r>
              <a:rPr b="1" lang="en-US" sz="3700">
                <a:solidFill>
                  <a:srgbClr val="20124D"/>
                </a:solidFill>
                <a:latin typeface="Calibri"/>
                <a:ea typeface="Calibri"/>
                <a:cs typeface="Calibri"/>
                <a:sym typeface="Calibri"/>
              </a:rPr>
              <a:t>motional </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rPr b="1" lang="en-US" sz="3700">
                <a:solidFill>
                  <a:srgbClr val="0078C0"/>
                </a:solidFill>
                <a:latin typeface="Calibri"/>
                <a:ea typeface="Calibri"/>
                <a:cs typeface="Calibri"/>
                <a:sym typeface="Calibri"/>
              </a:rPr>
              <a:t>L</a:t>
            </a:r>
            <a:r>
              <a:rPr b="1" lang="en-US" sz="3700">
                <a:solidFill>
                  <a:srgbClr val="20124D"/>
                </a:solidFill>
                <a:latin typeface="Calibri"/>
                <a:ea typeface="Calibri"/>
                <a:cs typeface="Calibri"/>
                <a:sym typeface="Calibri"/>
              </a:rPr>
              <a:t>earning</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t/>
            </a:r>
            <a:endParaRPr b="1" sz="2800">
              <a:solidFill>
                <a:srgbClr val="20124D"/>
              </a:solidFill>
              <a:latin typeface="Calibri"/>
              <a:ea typeface="Calibri"/>
              <a:cs typeface="Calibri"/>
              <a:sym typeface="Calibri"/>
            </a:endParaRPr>
          </a:p>
          <a:p>
            <a:pPr indent="0" lvl="0" marL="0" rtl="0" algn="l">
              <a:spcBef>
                <a:spcPts val="0"/>
              </a:spcBef>
              <a:spcAft>
                <a:spcPts val="0"/>
              </a:spcAft>
              <a:buNone/>
            </a:pPr>
            <a:r>
              <a:rPr b="1" lang="en-US" sz="2400">
                <a:solidFill>
                  <a:srgbClr val="0078C0"/>
                </a:solidFill>
                <a:latin typeface="Calibri"/>
                <a:ea typeface="Calibri"/>
                <a:cs typeface="Calibri"/>
                <a:sym typeface="Calibri"/>
              </a:rPr>
              <a:t>How to spot and respond to misinformation</a:t>
            </a:r>
            <a:endParaRPr b="1" sz="2400">
              <a:solidFill>
                <a:srgbClr val="20124D"/>
              </a:solidFill>
              <a:latin typeface="Calibri"/>
              <a:ea typeface="Calibri"/>
              <a:cs typeface="Calibri"/>
              <a:sym typeface="Calibri"/>
            </a:endParaRPr>
          </a:p>
        </p:txBody>
      </p:sp>
      <p:sp>
        <p:nvSpPr>
          <p:cNvPr id="561" name="Google Shape;561;p89"/>
          <p:cNvSpPr txBox="1"/>
          <p:nvPr/>
        </p:nvSpPr>
        <p:spPr>
          <a:xfrm>
            <a:off x="3921950" y="459600"/>
            <a:ext cx="4881600" cy="446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When you hear a conspiracy theory, such as:</a:t>
            </a:r>
            <a:endParaRPr b="1">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rgbClr val="FF0000"/>
                </a:solidFill>
                <a:highlight>
                  <a:srgbClr val="FFFFFF"/>
                </a:highlight>
                <a:latin typeface="Calibri"/>
                <a:ea typeface="Calibri"/>
                <a:cs typeface="Calibri"/>
                <a:sym typeface="Calibri"/>
              </a:rPr>
              <a:t>🅧 </a:t>
            </a:r>
            <a:r>
              <a:rPr lang="en-US" sz="1600">
                <a:solidFill>
                  <a:schemeClr val="dk1"/>
                </a:solidFill>
                <a:highlight>
                  <a:srgbClr val="FFFFFF"/>
                </a:highlight>
                <a:latin typeface="Calibri"/>
                <a:ea typeface="Calibri"/>
                <a:cs typeface="Calibri"/>
                <a:sym typeface="Calibri"/>
              </a:rPr>
              <a:t>Sensational claims such as “psychological manipulation” or “indoctrination” may grab headlines, but they aren’t based in reality.</a:t>
            </a:r>
            <a:endParaRPr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Example: </a:t>
            </a:r>
            <a:r>
              <a:rPr i="1" lang="en-US" sz="1600">
                <a:solidFill>
                  <a:schemeClr val="dk1"/>
                </a:solidFill>
                <a:highlight>
                  <a:srgbClr val="FFFFFF"/>
                </a:highlight>
                <a:latin typeface="Calibri"/>
                <a:ea typeface="Calibri"/>
                <a:cs typeface="Calibri"/>
                <a:sym typeface="Calibri"/>
              </a:rPr>
              <a:t>“Schools use SEL to groom children into LGBTQ lifestyles.”</a:t>
            </a:r>
            <a:endParaRPr i="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i="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i="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Respond by sharing:</a:t>
            </a:r>
            <a:endParaRPr b="1">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a:t>
            </a:r>
            <a:r>
              <a:rPr b="1" lang="en-US" sz="1600">
                <a:solidFill>
                  <a:srgbClr val="00BB00"/>
                </a:solidFill>
                <a:highlight>
                  <a:srgbClr val="FFFFFF"/>
                </a:highlight>
                <a:latin typeface="Calibri"/>
                <a:ea typeface="Calibri"/>
                <a:cs typeface="Calibri"/>
                <a:sym typeface="Calibri"/>
              </a:rPr>
              <a:t> That’s not at all what I’m seeing in my child’s school</a:t>
            </a:r>
            <a:endParaRPr b="1" sz="1600">
              <a:solidFill>
                <a:srgbClr val="00BB00"/>
              </a:solidFill>
              <a:highlight>
                <a:srgbClr val="FFFFFF"/>
              </a:highlight>
              <a:latin typeface="Calibri"/>
              <a:ea typeface="Calibri"/>
              <a:cs typeface="Calibri"/>
              <a:sym typeface="Calibri"/>
            </a:endParaRPr>
          </a:p>
          <a:p>
            <a:pPr indent="0" lvl="0" marL="0" rtl="0" algn="l">
              <a:spcBef>
                <a:spcPts val="0"/>
              </a:spcBef>
              <a:spcAft>
                <a:spcPts val="0"/>
              </a:spcAft>
              <a:buNone/>
            </a:pPr>
            <a:r>
              <a:rPr b="1" lang="en-US" sz="1600">
                <a:solidFill>
                  <a:srgbClr val="00BB00"/>
                </a:solidFill>
                <a:highlight>
                  <a:srgbClr val="FFFFFF"/>
                </a:highlight>
                <a:latin typeface="Calibri"/>
                <a:ea typeface="Calibri"/>
                <a:cs typeface="Calibri"/>
                <a:sym typeface="Calibri"/>
              </a:rPr>
              <a:t>(or in any school). </a:t>
            </a:r>
            <a:endParaRPr b="1" sz="1600">
              <a:solidFill>
                <a:srgbClr val="00BB00"/>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Here’s what SEL really looks like in actual classrooms and</a:t>
            </a:r>
            <a:endParaRPr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schools… (share a concrete example).</a:t>
            </a:r>
            <a:endParaRPr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a:t>
            </a:r>
            <a:endParaRPr sz="160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90"/>
          <p:cNvPicPr preferRelativeResize="0"/>
          <p:nvPr/>
        </p:nvPicPr>
        <p:blipFill>
          <a:blip r:embed="rId3">
            <a:alphaModFix/>
          </a:blip>
          <a:stretch>
            <a:fillRect/>
          </a:stretch>
        </p:blipFill>
        <p:spPr>
          <a:xfrm>
            <a:off x="0" y="-26287"/>
            <a:ext cx="9144000" cy="5196063"/>
          </a:xfrm>
          <a:prstGeom prst="rect">
            <a:avLst/>
          </a:prstGeom>
          <a:noFill/>
          <a:ln>
            <a:noFill/>
          </a:ln>
        </p:spPr>
      </p:pic>
      <p:sp>
        <p:nvSpPr>
          <p:cNvPr id="567" name="Google Shape;567;p90"/>
          <p:cNvSpPr txBox="1"/>
          <p:nvPr/>
        </p:nvSpPr>
        <p:spPr>
          <a:xfrm>
            <a:off x="407075" y="1458600"/>
            <a:ext cx="3106200" cy="343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0076BE"/>
                </a:solidFill>
                <a:latin typeface="Calibri"/>
                <a:ea typeface="Calibri"/>
                <a:cs typeface="Calibri"/>
                <a:sym typeface="Calibri"/>
              </a:rPr>
              <a:t>S</a:t>
            </a:r>
            <a:r>
              <a:rPr b="1" lang="en-US" sz="3700">
                <a:solidFill>
                  <a:srgbClr val="20124D"/>
                </a:solidFill>
                <a:latin typeface="Calibri"/>
                <a:ea typeface="Calibri"/>
                <a:cs typeface="Calibri"/>
                <a:sym typeface="Calibri"/>
              </a:rPr>
              <a:t>ocial and </a:t>
            </a:r>
            <a:r>
              <a:rPr b="1" lang="en-US" sz="3700">
                <a:solidFill>
                  <a:srgbClr val="0076BE"/>
                </a:solidFill>
                <a:latin typeface="Calibri"/>
                <a:ea typeface="Calibri"/>
                <a:cs typeface="Calibri"/>
                <a:sym typeface="Calibri"/>
              </a:rPr>
              <a:t>E</a:t>
            </a:r>
            <a:r>
              <a:rPr b="1" lang="en-US" sz="3700">
                <a:solidFill>
                  <a:srgbClr val="20124D"/>
                </a:solidFill>
                <a:latin typeface="Calibri"/>
                <a:ea typeface="Calibri"/>
                <a:cs typeface="Calibri"/>
                <a:sym typeface="Calibri"/>
              </a:rPr>
              <a:t>motional </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rPr b="1" lang="en-US" sz="3700">
                <a:solidFill>
                  <a:srgbClr val="0078C0"/>
                </a:solidFill>
                <a:latin typeface="Calibri"/>
                <a:ea typeface="Calibri"/>
                <a:cs typeface="Calibri"/>
                <a:sym typeface="Calibri"/>
              </a:rPr>
              <a:t>L</a:t>
            </a:r>
            <a:r>
              <a:rPr b="1" lang="en-US" sz="3700">
                <a:solidFill>
                  <a:srgbClr val="20124D"/>
                </a:solidFill>
                <a:latin typeface="Calibri"/>
                <a:ea typeface="Calibri"/>
                <a:cs typeface="Calibri"/>
                <a:sym typeface="Calibri"/>
              </a:rPr>
              <a:t>earning</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t/>
            </a:r>
            <a:endParaRPr b="1" sz="2800">
              <a:solidFill>
                <a:srgbClr val="20124D"/>
              </a:solidFill>
              <a:latin typeface="Calibri"/>
              <a:ea typeface="Calibri"/>
              <a:cs typeface="Calibri"/>
              <a:sym typeface="Calibri"/>
            </a:endParaRPr>
          </a:p>
          <a:p>
            <a:pPr indent="0" lvl="0" marL="0" rtl="0" algn="l">
              <a:spcBef>
                <a:spcPts val="0"/>
              </a:spcBef>
              <a:spcAft>
                <a:spcPts val="0"/>
              </a:spcAft>
              <a:buNone/>
            </a:pPr>
            <a:r>
              <a:rPr b="1" lang="en-US" sz="2400">
                <a:solidFill>
                  <a:srgbClr val="0078C0"/>
                </a:solidFill>
                <a:latin typeface="Calibri"/>
                <a:ea typeface="Calibri"/>
                <a:cs typeface="Calibri"/>
                <a:sym typeface="Calibri"/>
              </a:rPr>
              <a:t>How to spot and respond to misinformation</a:t>
            </a:r>
            <a:endParaRPr b="1" sz="2400">
              <a:solidFill>
                <a:srgbClr val="20124D"/>
              </a:solidFill>
              <a:latin typeface="Calibri"/>
              <a:ea typeface="Calibri"/>
              <a:cs typeface="Calibri"/>
              <a:sym typeface="Calibri"/>
            </a:endParaRPr>
          </a:p>
        </p:txBody>
      </p:sp>
      <p:sp>
        <p:nvSpPr>
          <p:cNvPr id="568" name="Google Shape;568;p90"/>
          <p:cNvSpPr txBox="1"/>
          <p:nvPr/>
        </p:nvSpPr>
        <p:spPr>
          <a:xfrm>
            <a:off x="3921950" y="459600"/>
            <a:ext cx="4881600" cy="446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When you hear someone cherry-picking, such as:</a:t>
            </a:r>
            <a:endParaRPr b="1">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rgbClr val="FF0000"/>
                </a:solidFill>
                <a:highlight>
                  <a:srgbClr val="FFFFFF"/>
                </a:highlight>
                <a:latin typeface="Calibri"/>
                <a:ea typeface="Calibri"/>
                <a:cs typeface="Calibri"/>
                <a:sym typeface="Calibri"/>
              </a:rPr>
              <a:t>🅧 </a:t>
            </a:r>
            <a:r>
              <a:rPr lang="en-US" sz="1600">
                <a:solidFill>
                  <a:schemeClr val="dk1"/>
                </a:solidFill>
                <a:highlight>
                  <a:srgbClr val="FFFFFF"/>
                </a:highlight>
                <a:latin typeface="Calibri"/>
                <a:ea typeface="Calibri"/>
                <a:cs typeface="Calibri"/>
                <a:sym typeface="Calibri"/>
              </a:rPr>
              <a:t>Random anecdotes and out-of-context quotes are often grossly misleading and inauthentic.</a:t>
            </a:r>
            <a:endParaRPr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Example: </a:t>
            </a:r>
            <a:r>
              <a:rPr i="1" lang="en-US" sz="1600">
                <a:solidFill>
                  <a:schemeClr val="dk1"/>
                </a:solidFill>
                <a:highlight>
                  <a:srgbClr val="FFFFFF"/>
                </a:highlight>
                <a:latin typeface="Calibri"/>
                <a:ea typeface="Calibri"/>
                <a:cs typeface="Calibri"/>
                <a:sym typeface="Calibri"/>
              </a:rPr>
              <a:t>“This SEL lesson is teaching children [an</a:t>
            </a:r>
            <a:endParaRPr i="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i="1" lang="en-US" sz="1600">
                <a:solidFill>
                  <a:schemeClr val="dk1"/>
                </a:solidFill>
                <a:highlight>
                  <a:srgbClr val="FFFFFF"/>
                </a:highlight>
                <a:latin typeface="Calibri"/>
                <a:ea typeface="Calibri"/>
                <a:cs typeface="Calibri"/>
                <a:sym typeface="Calibri"/>
              </a:rPr>
              <a:t>outrageous claim].”</a:t>
            </a:r>
            <a:endParaRPr i="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i="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i="1"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Respond by sharing:</a:t>
            </a:r>
            <a:endParaRPr b="1">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a:t>
            </a:r>
            <a:r>
              <a:rPr b="1" lang="en-US" sz="1600">
                <a:solidFill>
                  <a:srgbClr val="00BB00"/>
                </a:solidFill>
                <a:highlight>
                  <a:srgbClr val="FFFFFF"/>
                </a:highlight>
                <a:latin typeface="Calibri"/>
                <a:ea typeface="Calibri"/>
                <a:cs typeface="Calibri"/>
                <a:sym typeface="Calibri"/>
              </a:rPr>
              <a:t> That’s not SEL. </a:t>
            </a:r>
            <a:endParaRPr b="1" sz="1600">
              <a:solidFill>
                <a:srgbClr val="00BB00"/>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US" sz="1600">
                <a:solidFill>
                  <a:schemeClr val="dk1"/>
                </a:solidFill>
                <a:highlight>
                  <a:srgbClr val="FFFFFF"/>
                </a:highlight>
                <a:latin typeface="Calibri"/>
                <a:ea typeface="Calibri"/>
                <a:cs typeface="Calibri"/>
                <a:sym typeface="Calibri"/>
              </a:rPr>
              <a:t>SEL helps students develop skills to reflect on and communicate their own perspectives, listen to others with vastly different viewpoints, and work together toward common ground.</a:t>
            </a:r>
            <a:endParaRPr sz="16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55"/>
          <p:cNvPicPr preferRelativeResize="0"/>
          <p:nvPr/>
        </p:nvPicPr>
        <p:blipFill>
          <a:blip r:embed="rId3">
            <a:alphaModFix/>
          </a:blip>
          <a:stretch>
            <a:fillRect/>
          </a:stretch>
        </p:blipFill>
        <p:spPr>
          <a:xfrm>
            <a:off x="268475" y="202400"/>
            <a:ext cx="8593574" cy="4712499"/>
          </a:xfrm>
          <a:prstGeom prst="rect">
            <a:avLst/>
          </a:prstGeom>
          <a:noFill/>
          <a:ln>
            <a:noFill/>
          </a:ln>
        </p:spPr>
      </p:pic>
      <p:sp>
        <p:nvSpPr>
          <p:cNvPr id="251" name="Google Shape;251;p55"/>
          <p:cNvSpPr txBox="1"/>
          <p:nvPr/>
        </p:nvSpPr>
        <p:spPr>
          <a:xfrm>
            <a:off x="489950" y="1786800"/>
            <a:ext cx="2696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lang="en-US" sz="3000">
                <a:solidFill>
                  <a:schemeClr val="lt1"/>
                </a:solidFill>
                <a:latin typeface="Calibri"/>
                <a:ea typeface="Calibri"/>
                <a:cs typeface="Calibri"/>
                <a:sym typeface="Calibri"/>
              </a:rPr>
              <a:t>What is Social and Emotional Learning? </a:t>
            </a:r>
            <a:r>
              <a:rPr b="1" lang="en-US" sz="3000">
                <a:solidFill>
                  <a:srgbClr val="40D590"/>
                </a:solidFill>
                <a:latin typeface="Calibri"/>
                <a:ea typeface="Calibri"/>
                <a:cs typeface="Calibri"/>
                <a:sym typeface="Calibri"/>
              </a:rPr>
              <a:t>(SEL)</a:t>
            </a:r>
            <a:endParaRPr b="1" i="0" sz="3000" u="none" cap="none" strike="noStrike">
              <a:solidFill>
                <a:srgbClr val="40D590"/>
              </a:solidFill>
              <a:latin typeface="Calibri"/>
              <a:ea typeface="Calibri"/>
              <a:cs typeface="Calibri"/>
              <a:sym typeface="Calibri"/>
            </a:endParaRPr>
          </a:p>
        </p:txBody>
      </p:sp>
      <p:pic>
        <p:nvPicPr>
          <p:cNvPr descr="What is Social and Emotional Learning (SEL)? CASEL defined the term 26 years ago and is joined by educators, students, parents, and community leaders to help answer that question. &#10;&#10;Everyone has a role to play to ensure high-quality SEL is an essential part of PK-12 education. Join us in speaking up about SEL as an education priority and connect your own community to SEL knowledge and resources.&#10;&#10;Learn more: https://casel.org/sel-framework/" id="252" name="Google Shape;252;p55" title="What is Social and Emotional Learning (SEL)?">
            <a:hlinkClick r:id="rId4"/>
          </p:cNvPr>
          <p:cNvPicPr preferRelativeResize="0"/>
          <p:nvPr/>
        </p:nvPicPr>
        <p:blipFill>
          <a:blip r:embed="rId5">
            <a:alphaModFix/>
          </a:blip>
          <a:stretch>
            <a:fillRect/>
          </a:stretch>
        </p:blipFill>
        <p:spPr>
          <a:xfrm>
            <a:off x="3186050" y="477450"/>
            <a:ext cx="5493600" cy="412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91"/>
          <p:cNvPicPr preferRelativeResize="0"/>
          <p:nvPr/>
        </p:nvPicPr>
        <p:blipFill>
          <a:blip r:embed="rId3">
            <a:alphaModFix/>
          </a:blip>
          <a:stretch>
            <a:fillRect/>
          </a:stretch>
        </p:blipFill>
        <p:spPr>
          <a:xfrm>
            <a:off x="0" y="0"/>
            <a:ext cx="9144000" cy="5196063"/>
          </a:xfrm>
          <a:prstGeom prst="rect">
            <a:avLst/>
          </a:prstGeom>
          <a:noFill/>
          <a:ln>
            <a:noFill/>
          </a:ln>
        </p:spPr>
      </p:pic>
      <p:sp>
        <p:nvSpPr>
          <p:cNvPr id="574" name="Google Shape;574;p91"/>
          <p:cNvSpPr txBox="1"/>
          <p:nvPr/>
        </p:nvSpPr>
        <p:spPr>
          <a:xfrm>
            <a:off x="407075" y="1839600"/>
            <a:ext cx="31062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0076BE"/>
                </a:solidFill>
                <a:latin typeface="Calibri"/>
                <a:ea typeface="Calibri"/>
                <a:cs typeface="Calibri"/>
                <a:sym typeface="Calibri"/>
              </a:rPr>
              <a:t>S</a:t>
            </a:r>
            <a:r>
              <a:rPr b="1" lang="en-US" sz="3700">
                <a:solidFill>
                  <a:srgbClr val="20124D"/>
                </a:solidFill>
                <a:latin typeface="Calibri"/>
                <a:ea typeface="Calibri"/>
                <a:cs typeface="Calibri"/>
                <a:sym typeface="Calibri"/>
              </a:rPr>
              <a:t>ocial and </a:t>
            </a:r>
            <a:r>
              <a:rPr b="1" lang="en-US" sz="3700">
                <a:solidFill>
                  <a:srgbClr val="0076BE"/>
                </a:solidFill>
                <a:latin typeface="Calibri"/>
                <a:ea typeface="Calibri"/>
                <a:cs typeface="Calibri"/>
                <a:sym typeface="Calibri"/>
              </a:rPr>
              <a:t>E</a:t>
            </a:r>
            <a:r>
              <a:rPr b="1" lang="en-US" sz="3700">
                <a:solidFill>
                  <a:srgbClr val="20124D"/>
                </a:solidFill>
                <a:latin typeface="Calibri"/>
                <a:ea typeface="Calibri"/>
                <a:cs typeface="Calibri"/>
                <a:sym typeface="Calibri"/>
              </a:rPr>
              <a:t>motional </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rPr b="1" lang="en-US" sz="3700">
                <a:solidFill>
                  <a:srgbClr val="0078C0"/>
                </a:solidFill>
                <a:latin typeface="Calibri"/>
                <a:ea typeface="Calibri"/>
                <a:cs typeface="Calibri"/>
                <a:sym typeface="Calibri"/>
              </a:rPr>
              <a:t>L</a:t>
            </a:r>
            <a:r>
              <a:rPr b="1" lang="en-US" sz="3700">
                <a:solidFill>
                  <a:srgbClr val="20124D"/>
                </a:solidFill>
                <a:latin typeface="Calibri"/>
                <a:ea typeface="Calibri"/>
                <a:cs typeface="Calibri"/>
                <a:sym typeface="Calibri"/>
              </a:rPr>
              <a:t>earning</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t/>
            </a:r>
            <a:endParaRPr b="1" sz="2800">
              <a:solidFill>
                <a:srgbClr val="20124D"/>
              </a:solidFill>
              <a:latin typeface="Calibri"/>
              <a:ea typeface="Calibri"/>
              <a:cs typeface="Calibri"/>
              <a:sym typeface="Calibri"/>
            </a:endParaRPr>
          </a:p>
          <a:p>
            <a:pPr indent="0" lvl="0" marL="0" rtl="0" algn="l">
              <a:spcBef>
                <a:spcPts val="0"/>
              </a:spcBef>
              <a:spcAft>
                <a:spcPts val="0"/>
              </a:spcAft>
              <a:buNone/>
            </a:pPr>
            <a:r>
              <a:rPr b="1" lang="en-US" sz="2400">
                <a:solidFill>
                  <a:srgbClr val="0078C0"/>
                </a:solidFill>
                <a:latin typeface="Calibri"/>
                <a:ea typeface="Calibri"/>
                <a:cs typeface="Calibri"/>
                <a:sym typeface="Calibri"/>
              </a:rPr>
              <a:t>SEPARATING FACT FROM FICTION</a:t>
            </a:r>
            <a:endParaRPr b="1" sz="2400">
              <a:solidFill>
                <a:srgbClr val="20124D"/>
              </a:solidFill>
              <a:latin typeface="Calibri"/>
              <a:ea typeface="Calibri"/>
              <a:cs typeface="Calibri"/>
              <a:sym typeface="Calibri"/>
            </a:endParaRPr>
          </a:p>
        </p:txBody>
      </p:sp>
      <p:sp>
        <p:nvSpPr>
          <p:cNvPr id="575" name="Google Shape;575;p91"/>
          <p:cNvSpPr txBox="1"/>
          <p:nvPr/>
        </p:nvSpPr>
        <p:spPr>
          <a:xfrm>
            <a:off x="3869525" y="240500"/>
            <a:ext cx="5060100" cy="473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rgbClr val="0076BE"/>
                </a:solidFill>
                <a:latin typeface="Calibri"/>
                <a:ea typeface="Calibri"/>
                <a:cs typeface="Calibri"/>
                <a:sym typeface="Calibri"/>
              </a:rPr>
              <a:t>When addressing misconceptions, it helps to describe what a school </a:t>
            </a:r>
            <a:r>
              <a:rPr b="1" i="1" lang="en-US" sz="1600">
                <a:solidFill>
                  <a:srgbClr val="0076BE"/>
                </a:solidFill>
                <a:latin typeface="Calibri"/>
                <a:ea typeface="Calibri"/>
                <a:cs typeface="Calibri"/>
                <a:sym typeface="Calibri"/>
              </a:rPr>
              <a:t>with</a:t>
            </a:r>
            <a:r>
              <a:rPr lang="en-US" sz="1600">
                <a:solidFill>
                  <a:srgbClr val="0076BE"/>
                </a:solidFill>
                <a:latin typeface="Calibri"/>
                <a:ea typeface="Calibri"/>
                <a:cs typeface="Calibri"/>
                <a:sym typeface="Calibri"/>
              </a:rPr>
              <a:t> SEL looks like.</a:t>
            </a:r>
            <a:endParaRPr sz="1600">
              <a:solidFill>
                <a:srgbClr val="0076BE"/>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600">
              <a:solidFill>
                <a:srgbClr val="0076BE"/>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b="1" lang="en-US" sz="1500">
                <a:solidFill>
                  <a:schemeClr val="dk1"/>
                </a:solidFill>
                <a:latin typeface="Calibri"/>
                <a:ea typeface="Calibri"/>
                <a:cs typeface="Calibri"/>
                <a:sym typeface="Calibri"/>
              </a:rPr>
              <a:t>Practicing social and emotional skills</a:t>
            </a:r>
            <a:r>
              <a:rPr lang="en-US" sz="1500">
                <a:solidFill>
                  <a:schemeClr val="dk1"/>
                </a:solidFill>
                <a:latin typeface="Calibri"/>
                <a:ea typeface="Calibri"/>
                <a:cs typeface="Calibri"/>
                <a:sym typeface="Calibri"/>
              </a:rPr>
              <a:t>, like reflection and collaboration, during academic lessons, such as working in groups on how to approach a math problem.</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Opportunities for students to </a:t>
            </a:r>
            <a:r>
              <a:rPr b="1" lang="en-US" sz="1500">
                <a:solidFill>
                  <a:schemeClr val="dk1"/>
                </a:solidFill>
                <a:latin typeface="Calibri"/>
                <a:ea typeface="Calibri"/>
                <a:cs typeface="Calibri"/>
                <a:sym typeface="Calibri"/>
              </a:rPr>
              <a:t>build supportive relationships</a:t>
            </a:r>
            <a:r>
              <a:rPr lang="en-US" sz="1500">
                <a:solidFill>
                  <a:schemeClr val="dk1"/>
                </a:solidFill>
                <a:latin typeface="Calibri"/>
                <a:ea typeface="Calibri"/>
                <a:cs typeface="Calibri"/>
                <a:sym typeface="Calibri"/>
              </a:rPr>
              <a:t> with peers and adults, such as a “morning meeting” or a quick check-in with a staff mentor.</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Learning about and practicing social and emotional skills with </a:t>
            </a:r>
            <a:r>
              <a:rPr b="1" lang="en-US" sz="1500">
                <a:solidFill>
                  <a:schemeClr val="dk1"/>
                </a:solidFill>
                <a:latin typeface="Calibri"/>
                <a:ea typeface="Calibri"/>
                <a:cs typeface="Calibri"/>
                <a:sym typeface="Calibri"/>
              </a:rPr>
              <a:t>age-relevant instruction</a:t>
            </a:r>
            <a:r>
              <a:rPr lang="en-US" sz="1500">
                <a:solidFill>
                  <a:schemeClr val="dk1"/>
                </a:solidFill>
                <a:latin typeface="Calibri"/>
                <a:ea typeface="Calibri"/>
                <a:cs typeface="Calibri"/>
                <a:sym typeface="Calibri"/>
              </a:rPr>
              <a:t>, such as lessons on being a good friend or coping with stress.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b="1" lang="en-US" sz="1500">
                <a:solidFill>
                  <a:schemeClr val="dk1"/>
                </a:solidFill>
                <a:latin typeface="Calibri"/>
                <a:ea typeface="Calibri"/>
                <a:cs typeface="Calibri"/>
                <a:sym typeface="Calibri"/>
              </a:rPr>
              <a:t>Adults modeling </a:t>
            </a:r>
            <a:r>
              <a:rPr lang="en-US" sz="1500">
                <a:solidFill>
                  <a:schemeClr val="dk1"/>
                </a:solidFill>
                <a:latin typeface="Calibri"/>
                <a:ea typeface="Calibri"/>
                <a:cs typeface="Calibri"/>
                <a:sym typeface="Calibri"/>
              </a:rPr>
              <a:t>social and emotional skills and proactively looking for ways to support students.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Families, educators, and students </a:t>
            </a:r>
            <a:r>
              <a:rPr b="1" lang="en-US" sz="1500">
                <a:solidFill>
                  <a:schemeClr val="dk1"/>
                </a:solidFill>
                <a:latin typeface="Calibri"/>
                <a:ea typeface="Calibri"/>
                <a:cs typeface="Calibri"/>
                <a:sym typeface="Calibri"/>
              </a:rPr>
              <a:t>working together </a:t>
            </a:r>
            <a:r>
              <a:rPr lang="en-US" sz="1500">
                <a:solidFill>
                  <a:schemeClr val="dk1"/>
                </a:solidFill>
                <a:latin typeface="Calibri"/>
                <a:ea typeface="Calibri"/>
                <a:cs typeface="Calibri"/>
                <a:sym typeface="Calibri"/>
              </a:rPr>
              <a:t>to plan and discuss strategies for promoting SEL.</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p92"/>
          <p:cNvPicPr preferRelativeResize="0"/>
          <p:nvPr/>
        </p:nvPicPr>
        <p:blipFill>
          <a:blip r:embed="rId3">
            <a:alphaModFix/>
          </a:blip>
          <a:stretch>
            <a:fillRect/>
          </a:stretch>
        </p:blipFill>
        <p:spPr>
          <a:xfrm>
            <a:off x="0" y="0"/>
            <a:ext cx="9144000" cy="5196063"/>
          </a:xfrm>
          <a:prstGeom prst="rect">
            <a:avLst/>
          </a:prstGeom>
          <a:noFill/>
          <a:ln>
            <a:noFill/>
          </a:ln>
        </p:spPr>
      </p:pic>
      <p:sp>
        <p:nvSpPr>
          <p:cNvPr id="581" name="Google Shape;581;p92"/>
          <p:cNvSpPr txBox="1"/>
          <p:nvPr/>
        </p:nvSpPr>
        <p:spPr>
          <a:xfrm>
            <a:off x="407075" y="1839600"/>
            <a:ext cx="31062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0076BE"/>
                </a:solidFill>
                <a:latin typeface="Calibri"/>
                <a:ea typeface="Calibri"/>
                <a:cs typeface="Calibri"/>
                <a:sym typeface="Calibri"/>
              </a:rPr>
              <a:t>S</a:t>
            </a:r>
            <a:r>
              <a:rPr b="1" lang="en-US" sz="3700">
                <a:solidFill>
                  <a:srgbClr val="20124D"/>
                </a:solidFill>
                <a:latin typeface="Calibri"/>
                <a:ea typeface="Calibri"/>
                <a:cs typeface="Calibri"/>
                <a:sym typeface="Calibri"/>
              </a:rPr>
              <a:t>ocial and </a:t>
            </a:r>
            <a:r>
              <a:rPr b="1" lang="en-US" sz="3700">
                <a:solidFill>
                  <a:srgbClr val="0076BE"/>
                </a:solidFill>
                <a:latin typeface="Calibri"/>
                <a:ea typeface="Calibri"/>
                <a:cs typeface="Calibri"/>
                <a:sym typeface="Calibri"/>
              </a:rPr>
              <a:t>E</a:t>
            </a:r>
            <a:r>
              <a:rPr b="1" lang="en-US" sz="3700">
                <a:solidFill>
                  <a:srgbClr val="20124D"/>
                </a:solidFill>
                <a:latin typeface="Calibri"/>
                <a:ea typeface="Calibri"/>
                <a:cs typeface="Calibri"/>
                <a:sym typeface="Calibri"/>
              </a:rPr>
              <a:t>motional </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rPr b="1" lang="en-US" sz="3700">
                <a:solidFill>
                  <a:srgbClr val="0078C0"/>
                </a:solidFill>
                <a:latin typeface="Calibri"/>
                <a:ea typeface="Calibri"/>
                <a:cs typeface="Calibri"/>
                <a:sym typeface="Calibri"/>
              </a:rPr>
              <a:t>L</a:t>
            </a:r>
            <a:r>
              <a:rPr b="1" lang="en-US" sz="3700">
                <a:solidFill>
                  <a:srgbClr val="20124D"/>
                </a:solidFill>
                <a:latin typeface="Calibri"/>
                <a:ea typeface="Calibri"/>
                <a:cs typeface="Calibri"/>
                <a:sym typeface="Calibri"/>
              </a:rPr>
              <a:t>earning</a:t>
            </a:r>
            <a:endParaRPr b="1" sz="3700">
              <a:solidFill>
                <a:srgbClr val="20124D"/>
              </a:solidFill>
              <a:latin typeface="Calibri"/>
              <a:ea typeface="Calibri"/>
              <a:cs typeface="Calibri"/>
              <a:sym typeface="Calibri"/>
            </a:endParaRPr>
          </a:p>
          <a:p>
            <a:pPr indent="0" lvl="0" marL="0" rtl="0" algn="l">
              <a:spcBef>
                <a:spcPts val="0"/>
              </a:spcBef>
              <a:spcAft>
                <a:spcPts val="0"/>
              </a:spcAft>
              <a:buNone/>
            </a:pPr>
            <a:r>
              <a:t/>
            </a:r>
            <a:endParaRPr b="1" sz="2800">
              <a:solidFill>
                <a:srgbClr val="20124D"/>
              </a:solidFill>
              <a:latin typeface="Calibri"/>
              <a:ea typeface="Calibri"/>
              <a:cs typeface="Calibri"/>
              <a:sym typeface="Calibri"/>
            </a:endParaRPr>
          </a:p>
          <a:p>
            <a:pPr indent="0" lvl="0" marL="0" rtl="0" algn="l">
              <a:spcBef>
                <a:spcPts val="0"/>
              </a:spcBef>
              <a:spcAft>
                <a:spcPts val="0"/>
              </a:spcAft>
              <a:buNone/>
            </a:pPr>
            <a:r>
              <a:rPr b="1" lang="en-US" sz="2400">
                <a:solidFill>
                  <a:srgbClr val="0078C0"/>
                </a:solidFill>
                <a:latin typeface="Calibri"/>
                <a:ea typeface="Calibri"/>
                <a:cs typeface="Calibri"/>
                <a:sym typeface="Calibri"/>
              </a:rPr>
              <a:t>SEPARATING FACT FROM FICTION</a:t>
            </a:r>
            <a:endParaRPr b="1" sz="2400">
              <a:solidFill>
                <a:srgbClr val="20124D"/>
              </a:solidFill>
              <a:latin typeface="Calibri"/>
              <a:ea typeface="Calibri"/>
              <a:cs typeface="Calibri"/>
              <a:sym typeface="Calibri"/>
            </a:endParaRPr>
          </a:p>
        </p:txBody>
      </p:sp>
      <p:sp>
        <p:nvSpPr>
          <p:cNvPr id="582" name="Google Shape;582;p92"/>
          <p:cNvSpPr txBox="1"/>
          <p:nvPr/>
        </p:nvSpPr>
        <p:spPr>
          <a:xfrm>
            <a:off x="3869525" y="240500"/>
            <a:ext cx="5060100" cy="411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rgbClr val="0076BE"/>
                </a:solidFill>
                <a:latin typeface="Calibri"/>
                <a:ea typeface="Calibri"/>
                <a:cs typeface="Calibri"/>
                <a:sym typeface="Calibri"/>
              </a:rPr>
              <a:t>Now imagine a school </a:t>
            </a:r>
            <a:r>
              <a:rPr b="1" i="1" lang="en-US" sz="1600">
                <a:solidFill>
                  <a:srgbClr val="0076BE"/>
                </a:solidFill>
                <a:latin typeface="Calibri"/>
                <a:ea typeface="Calibri"/>
                <a:cs typeface="Calibri"/>
                <a:sym typeface="Calibri"/>
              </a:rPr>
              <a:t>without</a:t>
            </a:r>
            <a:r>
              <a:rPr lang="en-US" sz="1600">
                <a:solidFill>
                  <a:srgbClr val="0076BE"/>
                </a:solidFill>
                <a:latin typeface="Calibri"/>
                <a:ea typeface="Calibri"/>
                <a:cs typeface="Calibri"/>
                <a:sym typeface="Calibri"/>
              </a:rPr>
              <a:t> SEL, where:</a:t>
            </a:r>
            <a:endParaRPr sz="1600">
              <a:solidFill>
                <a:srgbClr val="0076BE"/>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rgbClr val="0076BE"/>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Students </a:t>
            </a:r>
            <a:r>
              <a:rPr b="1" lang="en-US" sz="1600">
                <a:solidFill>
                  <a:schemeClr val="dk1"/>
                </a:solidFill>
                <a:latin typeface="Calibri"/>
                <a:ea typeface="Calibri"/>
                <a:cs typeface="Calibri"/>
                <a:sym typeface="Calibri"/>
              </a:rPr>
              <a:t>don’t</a:t>
            </a:r>
            <a:r>
              <a:rPr lang="en-US" sz="1600">
                <a:solidFill>
                  <a:schemeClr val="dk1"/>
                </a:solidFill>
                <a:latin typeface="Calibri"/>
                <a:ea typeface="Calibri"/>
                <a:cs typeface="Calibri"/>
                <a:sym typeface="Calibri"/>
              </a:rPr>
              <a:t> develop practical skills that prepare them for their careers and lives.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Students </a:t>
            </a:r>
            <a:r>
              <a:rPr b="1" lang="en-US" sz="1600">
                <a:solidFill>
                  <a:schemeClr val="dk1"/>
                </a:solidFill>
                <a:latin typeface="Calibri"/>
                <a:ea typeface="Calibri"/>
                <a:cs typeface="Calibri"/>
                <a:sym typeface="Calibri"/>
              </a:rPr>
              <a:t>don’t </a:t>
            </a:r>
            <a:r>
              <a:rPr lang="en-US" sz="1600">
                <a:solidFill>
                  <a:schemeClr val="dk1"/>
                </a:solidFill>
                <a:latin typeface="Calibri"/>
                <a:ea typeface="Calibri"/>
                <a:cs typeface="Calibri"/>
                <a:sym typeface="Calibri"/>
              </a:rPr>
              <a:t>know where to turn for help when they struggle with academic content.</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Students have little time for discussion and </a:t>
            </a:r>
            <a:r>
              <a:rPr b="1" lang="en-US" sz="1600">
                <a:solidFill>
                  <a:schemeClr val="dk1"/>
                </a:solidFill>
                <a:latin typeface="Calibri"/>
                <a:ea typeface="Calibri"/>
                <a:cs typeface="Calibri"/>
                <a:sym typeface="Calibri"/>
              </a:rPr>
              <a:t>don’t</a:t>
            </a:r>
            <a:r>
              <a:rPr lang="en-US" sz="1600">
                <a:solidFill>
                  <a:schemeClr val="dk1"/>
                </a:solidFill>
                <a:latin typeface="Calibri"/>
                <a:ea typeface="Calibri"/>
                <a:cs typeface="Calibri"/>
                <a:sym typeface="Calibri"/>
              </a:rPr>
              <a:t> feel connected to what they’re learning.</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Students feel like they </a:t>
            </a:r>
            <a:r>
              <a:rPr b="1" lang="en-US" sz="1600">
                <a:solidFill>
                  <a:schemeClr val="dk1"/>
                </a:solidFill>
                <a:latin typeface="Calibri"/>
                <a:ea typeface="Calibri"/>
                <a:cs typeface="Calibri"/>
                <a:sym typeface="Calibri"/>
              </a:rPr>
              <a:t>don’t</a:t>
            </a:r>
            <a:r>
              <a:rPr lang="en-US" sz="1600">
                <a:solidFill>
                  <a:schemeClr val="dk1"/>
                </a:solidFill>
                <a:latin typeface="Calibri"/>
                <a:ea typeface="Calibri"/>
                <a:cs typeface="Calibri"/>
                <a:sym typeface="Calibri"/>
              </a:rPr>
              <a:t> matter.</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Students are </a:t>
            </a:r>
            <a:r>
              <a:rPr b="1" lang="en-US" sz="1600">
                <a:solidFill>
                  <a:schemeClr val="dk1"/>
                </a:solidFill>
                <a:latin typeface="Calibri"/>
                <a:ea typeface="Calibri"/>
                <a:cs typeface="Calibri"/>
                <a:sym typeface="Calibri"/>
              </a:rPr>
              <a:t>lonely, isolated, or bullied.</a:t>
            </a:r>
            <a:endParaRPr b="1"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Teachers </a:t>
            </a:r>
            <a:r>
              <a:rPr b="1" lang="en-US" sz="1600">
                <a:solidFill>
                  <a:schemeClr val="dk1"/>
                </a:solidFill>
                <a:latin typeface="Calibri"/>
                <a:ea typeface="Calibri"/>
                <a:cs typeface="Calibri"/>
                <a:sym typeface="Calibri"/>
              </a:rPr>
              <a:t>don’t</a:t>
            </a:r>
            <a:r>
              <a:rPr lang="en-US" sz="1600">
                <a:solidFill>
                  <a:schemeClr val="dk1"/>
                </a:solidFill>
                <a:latin typeface="Calibri"/>
                <a:ea typeface="Calibri"/>
                <a:cs typeface="Calibri"/>
                <a:sym typeface="Calibri"/>
              </a:rPr>
              <a:t> have tools to engage students and manage their classrooms.</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Parents </a:t>
            </a:r>
            <a:r>
              <a:rPr b="1" lang="en-US" sz="1600">
                <a:solidFill>
                  <a:schemeClr val="dk1"/>
                </a:solidFill>
                <a:latin typeface="Calibri"/>
                <a:ea typeface="Calibri"/>
                <a:cs typeface="Calibri"/>
                <a:sym typeface="Calibri"/>
              </a:rPr>
              <a:t>don’t</a:t>
            </a:r>
            <a:r>
              <a:rPr lang="en-US" sz="1600">
                <a:solidFill>
                  <a:schemeClr val="dk1"/>
                </a:solidFill>
                <a:latin typeface="Calibri"/>
                <a:ea typeface="Calibri"/>
                <a:cs typeface="Calibri"/>
                <a:sym typeface="Calibri"/>
              </a:rPr>
              <a:t> feel welcome in the school.</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p93"/>
          <p:cNvPicPr preferRelativeResize="0"/>
          <p:nvPr/>
        </p:nvPicPr>
        <p:blipFill>
          <a:blip r:embed="rId3">
            <a:alphaModFix/>
          </a:blip>
          <a:stretch>
            <a:fillRect/>
          </a:stretch>
        </p:blipFill>
        <p:spPr>
          <a:xfrm>
            <a:off x="24063" y="0"/>
            <a:ext cx="9095873" cy="5143500"/>
          </a:xfrm>
          <a:prstGeom prst="rect">
            <a:avLst/>
          </a:prstGeom>
          <a:noFill/>
          <a:ln>
            <a:noFill/>
          </a:ln>
        </p:spPr>
      </p:pic>
      <p:pic>
        <p:nvPicPr>
          <p:cNvPr id="588" name="Google Shape;588;p93">
            <a:hlinkClick r:id="rId4"/>
          </p:cNvPr>
          <p:cNvPicPr preferRelativeResize="0"/>
          <p:nvPr/>
        </p:nvPicPr>
        <p:blipFill>
          <a:blip r:embed="rId5">
            <a:alphaModFix/>
          </a:blip>
          <a:stretch>
            <a:fillRect/>
          </a:stretch>
        </p:blipFill>
        <p:spPr>
          <a:xfrm>
            <a:off x="24075" y="1050125"/>
            <a:ext cx="9095850" cy="3031950"/>
          </a:xfrm>
          <a:prstGeom prst="rect">
            <a:avLst/>
          </a:prstGeom>
          <a:noFill/>
          <a:ln>
            <a:noFill/>
          </a:ln>
        </p:spPr>
      </p:pic>
      <p:sp>
        <p:nvSpPr>
          <p:cNvPr id="589" name="Google Shape;589;p93"/>
          <p:cNvSpPr txBox="1"/>
          <p:nvPr/>
        </p:nvSpPr>
        <p:spPr>
          <a:xfrm>
            <a:off x="432675" y="4263225"/>
            <a:ext cx="7086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2400">
                <a:solidFill>
                  <a:srgbClr val="003595"/>
                </a:solidFill>
                <a:latin typeface="Calibri"/>
                <a:ea typeface="Calibri"/>
                <a:cs typeface="Calibri"/>
                <a:sym typeface="Calibri"/>
              </a:rPr>
              <a:t>Free, 60-minute online module</a:t>
            </a:r>
            <a:endParaRPr b="1" i="0" sz="2400" u="none" cap="none" strike="noStrike">
              <a:solidFill>
                <a:srgbClr val="003595"/>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94"/>
          <p:cNvPicPr preferRelativeResize="0"/>
          <p:nvPr/>
        </p:nvPicPr>
        <p:blipFill>
          <a:blip r:embed="rId3">
            <a:alphaModFix/>
          </a:blip>
          <a:stretch>
            <a:fillRect/>
          </a:stretch>
        </p:blipFill>
        <p:spPr>
          <a:xfrm>
            <a:off x="24063" y="0"/>
            <a:ext cx="9095873" cy="5143500"/>
          </a:xfrm>
          <a:prstGeom prst="rect">
            <a:avLst/>
          </a:prstGeom>
          <a:noFill/>
          <a:ln>
            <a:noFill/>
          </a:ln>
        </p:spPr>
      </p:pic>
      <p:pic>
        <p:nvPicPr>
          <p:cNvPr descr="A group of people sitting at a table&#10;&#10;Description automatically generated with medium confidence" id="595" name="Google Shape;595;p94"/>
          <p:cNvPicPr preferRelativeResize="0"/>
          <p:nvPr/>
        </p:nvPicPr>
        <p:blipFill rotWithShape="1">
          <a:blip r:embed="rId4">
            <a:alphaModFix/>
          </a:blip>
          <a:srcRect b="0" l="25586" r="32295" t="0"/>
          <a:stretch/>
        </p:blipFill>
        <p:spPr>
          <a:xfrm>
            <a:off x="3063908" y="754505"/>
            <a:ext cx="1083022" cy="1064551"/>
          </a:xfrm>
          <a:prstGeom prst="rect">
            <a:avLst/>
          </a:prstGeom>
          <a:noFill/>
          <a:ln>
            <a:noFill/>
          </a:ln>
        </p:spPr>
      </p:pic>
      <p:sp>
        <p:nvSpPr>
          <p:cNvPr id="596" name="Google Shape;596;p94">
            <a:hlinkClick r:id="rId5"/>
          </p:cNvPr>
          <p:cNvSpPr/>
          <p:nvPr/>
        </p:nvSpPr>
        <p:spPr>
          <a:xfrm>
            <a:off x="2629000" y="781225"/>
            <a:ext cx="2041500" cy="1977000"/>
          </a:xfrm>
          <a:prstGeom prst="roundRect">
            <a:avLst>
              <a:gd fmla="val 16667" name="adj"/>
            </a:avLst>
          </a:prstGeom>
          <a:noFill/>
          <a:ln cap="flat" cmpd="sng" w="28575">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597" name="Google Shape;597;p94"/>
          <p:cNvSpPr txBox="1"/>
          <p:nvPr/>
        </p:nvSpPr>
        <p:spPr>
          <a:xfrm>
            <a:off x="2588675" y="1832775"/>
            <a:ext cx="2005800" cy="1085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400">
                <a:solidFill>
                  <a:srgbClr val="2EBD8E"/>
                </a:solidFill>
                <a:latin typeface="Calibri"/>
                <a:ea typeface="Calibri"/>
                <a:cs typeface="Calibri"/>
                <a:sym typeface="Calibri"/>
              </a:rPr>
              <a:t>Guide to Schoolwide SEL</a:t>
            </a:r>
            <a:endParaRPr sz="1100"/>
          </a:p>
          <a:p>
            <a:pPr indent="0" lvl="0" marL="0" marR="0" rtl="0" algn="ctr">
              <a:spcBef>
                <a:spcPts val="0"/>
              </a:spcBef>
              <a:spcAft>
                <a:spcPts val="0"/>
              </a:spcAft>
              <a:buNone/>
            </a:pPr>
            <a:r>
              <a:rPr lang="en-US" sz="1100">
                <a:solidFill>
                  <a:srgbClr val="000000"/>
                </a:solidFill>
                <a:latin typeface="Calibri"/>
                <a:ea typeface="Calibri"/>
                <a:cs typeface="Calibri"/>
                <a:sym typeface="Calibri"/>
              </a:rPr>
              <a:t>Guidance for implementing SEL throughout a school</a:t>
            </a:r>
            <a:endParaRPr sz="1100"/>
          </a:p>
          <a:p>
            <a:pPr indent="0" lvl="0" marL="0" marR="0" rtl="0" algn="ctr">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ctr">
              <a:spcBef>
                <a:spcPts val="0"/>
              </a:spcBef>
              <a:spcAft>
                <a:spcPts val="0"/>
              </a:spcAft>
              <a:buNone/>
            </a:pPr>
            <a:r>
              <a:rPr lang="en-US" sz="800" u="sng">
                <a:solidFill>
                  <a:srgbClr val="0070C0"/>
                </a:solidFill>
                <a:latin typeface="Calibri"/>
                <a:ea typeface="Calibri"/>
                <a:cs typeface="Calibri"/>
                <a:sym typeface="Calibri"/>
              </a:rPr>
              <a:t>schoolguide.casel.org</a:t>
            </a:r>
            <a:endParaRPr sz="800" u="sng">
              <a:solidFill>
                <a:srgbClr val="0070C0"/>
              </a:solidFill>
              <a:latin typeface="Calibri"/>
              <a:ea typeface="Calibri"/>
              <a:cs typeface="Calibri"/>
              <a:sym typeface="Calibri"/>
            </a:endParaRPr>
          </a:p>
          <a:p>
            <a:pPr indent="0" lvl="0" marL="0" marR="0" rtl="0" algn="ctr">
              <a:spcBef>
                <a:spcPts val="0"/>
              </a:spcBef>
              <a:spcAft>
                <a:spcPts val="0"/>
              </a:spcAft>
              <a:buNone/>
            </a:pPr>
            <a:r>
              <a:t/>
            </a:r>
            <a:endParaRPr sz="1100">
              <a:solidFill>
                <a:srgbClr val="000000"/>
              </a:solidFill>
              <a:latin typeface="Calibri"/>
              <a:ea typeface="Calibri"/>
              <a:cs typeface="Calibri"/>
              <a:sym typeface="Calibri"/>
            </a:endParaRPr>
          </a:p>
        </p:txBody>
      </p:sp>
      <p:pic>
        <p:nvPicPr>
          <p:cNvPr descr="Diagram&#10;&#10;Description automatically generated" id="598" name="Google Shape;598;p94"/>
          <p:cNvPicPr preferRelativeResize="0"/>
          <p:nvPr/>
        </p:nvPicPr>
        <p:blipFill rotWithShape="1">
          <a:blip r:embed="rId6">
            <a:alphaModFix/>
          </a:blip>
          <a:srcRect b="0" l="0" r="0" t="0"/>
          <a:stretch/>
        </p:blipFill>
        <p:spPr>
          <a:xfrm>
            <a:off x="713486" y="787653"/>
            <a:ext cx="1510388" cy="1021999"/>
          </a:xfrm>
          <a:prstGeom prst="rect">
            <a:avLst/>
          </a:prstGeom>
          <a:noFill/>
          <a:ln>
            <a:noFill/>
          </a:ln>
        </p:spPr>
      </p:pic>
      <p:sp>
        <p:nvSpPr>
          <p:cNvPr id="599" name="Google Shape;599;p94">
            <a:hlinkClick r:id="rId7"/>
          </p:cNvPr>
          <p:cNvSpPr/>
          <p:nvPr/>
        </p:nvSpPr>
        <p:spPr>
          <a:xfrm>
            <a:off x="491438" y="781223"/>
            <a:ext cx="2005800" cy="1977000"/>
          </a:xfrm>
          <a:prstGeom prst="roundRect">
            <a:avLst>
              <a:gd fmla="val 16667" name="adj"/>
            </a:avLst>
          </a:prstGeom>
          <a:noFill/>
          <a:ln cap="flat" cmpd="sng" w="28575">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600" name="Google Shape;600;p94"/>
          <p:cNvSpPr txBox="1"/>
          <p:nvPr/>
        </p:nvSpPr>
        <p:spPr>
          <a:xfrm>
            <a:off x="577015" y="1848243"/>
            <a:ext cx="1920300" cy="915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400">
                <a:solidFill>
                  <a:srgbClr val="2EBD8E"/>
                </a:solidFill>
                <a:latin typeface="Calibri"/>
                <a:ea typeface="Calibri"/>
                <a:cs typeface="Calibri"/>
                <a:sym typeface="Calibri"/>
              </a:rPr>
              <a:t>District Resource Center</a:t>
            </a:r>
            <a:endParaRPr sz="1100"/>
          </a:p>
          <a:p>
            <a:pPr indent="0" lvl="0" marL="0" marR="0" rtl="0" algn="ctr">
              <a:spcBef>
                <a:spcPts val="0"/>
              </a:spcBef>
              <a:spcAft>
                <a:spcPts val="0"/>
              </a:spcAft>
              <a:buNone/>
            </a:pPr>
            <a:r>
              <a:rPr lang="en-US" sz="1100">
                <a:solidFill>
                  <a:srgbClr val="000000"/>
                </a:solidFill>
                <a:latin typeface="Calibri"/>
                <a:ea typeface="Calibri"/>
                <a:cs typeface="Calibri"/>
                <a:sym typeface="Calibri"/>
              </a:rPr>
              <a:t>Guidance and resources for implementing SEL districtwide</a:t>
            </a:r>
            <a:endParaRPr sz="1100"/>
          </a:p>
          <a:p>
            <a:pPr indent="0" lvl="0" marL="0" marR="0" rtl="0" algn="ctr">
              <a:spcBef>
                <a:spcPts val="0"/>
              </a:spcBef>
              <a:spcAft>
                <a:spcPts val="0"/>
              </a:spcAft>
              <a:buNone/>
            </a:pPr>
            <a:r>
              <a:t/>
            </a:r>
            <a:endParaRPr sz="1100">
              <a:solidFill>
                <a:srgbClr val="000000"/>
              </a:solidFill>
              <a:latin typeface="Calibri"/>
              <a:ea typeface="Calibri"/>
              <a:cs typeface="Calibri"/>
              <a:sym typeface="Calibri"/>
            </a:endParaRPr>
          </a:p>
          <a:p>
            <a:pPr indent="0" lvl="0" marL="0" marR="0" rtl="0" algn="ctr">
              <a:spcBef>
                <a:spcPts val="0"/>
              </a:spcBef>
              <a:spcAft>
                <a:spcPts val="0"/>
              </a:spcAft>
              <a:buNone/>
            </a:pPr>
            <a:r>
              <a:rPr lang="en-US" sz="800" u="sng">
                <a:solidFill>
                  <a:srgbClr val="0070C0"/>
                </a:solidFill>
                <a:latin typeface="Calibri"/>
                <a:ea typeface="Calibri"/>
                <a:cs typeface="Calibri"/>
                <a:sym typeface="Calibri"/>
              </a:rPr>
              <a:t>drc.casel.org</a:t>
            </a:r>
            <a:endParaRPr sz="800" u="sng">
              <a:solidFill>
                <a:srgbClr val="0070C0"/>
              </a:solidFill>
              <a:latin typeface="Calibri"/>
              <a:ea typeface="Calibri"/>
              <a:cs typeface="Calibri"/>
              <a:sym typeface="Calibri"/>
            </a:endParaRPr>
          </a:p>
        </p:txBody>
      </p:sp>
      <p:sp>
        <p:nvSpPr>
          <p:cNvPr id="601" name="Google Shape;601;p94">
            <a:hlinkClick r:id="rId8"/>
          </p:cNvPr>
          <p:cNvSpPr/>
          <p:nvPr/>
        </p:nvSpPr>
        <p:spPr>
          <a:xfrm>
            <a:off x="4802171" y="804893"/>
            <a:ext cx="3528900" cy="4069200"/>
          </a:xfrm>
          <a:prstGeom prst="roundRect">
            <a:avLst>
              <a:gd fmla="val 16667" name="adj"/>
            </a:avLst>
          </a:prstGeom>
          <a:noFill/>
          <a:ln cap="flat" cmpd="sng" w="28575">
            <a:solidFill>
              <a:srgbClr val="40D59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602" name="Google Shape;602;p94"/>
          <p:cNvSpPr txBox="1"/>
          <p:nvPr/>
        </p:nvSpPr>
        <p:spPr>
          <a:xfrm>
            <a:off x="5199427" y="1097875"/>
            <a:ext cx="2649600" cy="3732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200">
                <a:solidFill>
                  <a:srgbClr val="2EBD8E"/>
                </a:solidFill>
                <a:latin typeface="Calibri"/>
                <a:ea typeface="Calibri"/>
                <a:cs typeface="Calibri"/>
                <a:sym typeface="Calibri"/>
              </a:rPr>
              <a:t>SEL Workshop Series</a:t>
            </a:r>
            <a:endParaRPr sz="1900"/>
          </a:p>
          <a:p>
            <a:pPr indent="0" lvl="0" marL="0" marR="0" rtl="0" algn="ctr">
              <a:spcBef>
                <a:spcPts val="0"/>
              </a:spcBef>
              <a:spcAft>
                <a:spcPts val="0"/>
              </a:spcAft>
              <a:buNone/>
            </a:pPr>
            <a:r>
              <a:t/>
            </a:r>
            <a:endParaRPr sz="1900">
              <a:latin typeface="Calibri"/>
              <a:ea typeface="Calibri"/>
              <a:cs typeface="Calibri"/>
              <a:sym typeface="Calibri"/>
            </a:endParaRPr>
          </a:p>
          <a:p>
            <a:pPr indent="0" lvl="0" marL="0" marR="0" rtl="0" algn="ctr">
              <a:spcBef>
                <a:spcPts val="0"/>
              </a:spcBef>
              <a:spcAft>
                <a:spcPts val="0"/>
              </a:spcAft>
              <a:buNone/>
            </a:pPr>
            <a:r>
              <a:rPr lang="en-US" sz="1900">
                <a:solidFill>
                  <a:srgbClr val="000000"/>
                </a:solidFill>
                <a:latin typeface="Calibri"/>
                <a:ea typeface="Calibri"/>
                <a:cs typeface="Calibri"/>
                <a:sym typeface="Calibri"/>
              </a:rPr>
              <a:t>For </a:t>
            </a:r>
            <a:r>
              <a:rPr lang="en-US" sz="1900">
                <a:latin typeface="Calibri"/>
                <a:ea typeface="Calibri"/>
                <a:cs typeface="Calibri"/>
                <a:sym typeface="Calibri"/>
              </a:rPr>
              <a:t>those </a:t>
            </a:r>
            <a:r>
              <a:rPr lang="en-US" sz="1900">
                <a:solidFill>
                  <a:srgbClr val="000000"/>
                </a:solidFill>
                <a:latin typeface="Calibri"/>
                <a:ea typeface="Calibri"/>
                <a:cs typeface="Calibri"/>
                <a:sym typeface="Calibri"/>
              </a:rPr>
              <a:t>implementing SEL schoolwide, </a:t>
            </a:r>
            <a:r>
              <a:rPr lang="en-US" sz="1900">
                <a:latin typeface="Calibri"/>
                <a:ea typeface="Calibri"/>
                <a:cs typeface="Calibri"/>
                <a:sym typeface="Calibri"/>
              </a:rPr>
              <a:t>CASEL </a:t>
            </a:r>
            <a:r>
              <a:rPr lang="en-US" sz="1900">
                <a:solidFill>
                  <a:srgbClr val="000000"/>
                </a:solidFill>
                <a:latin typeface="Calibri"/>
                <a:ea typeface="Calibri"/>
                <a:cs typeface="Calibri"/>
                <a:sym typeface="Calibri"/>
              </a:rPr>
              <a:t>offer</a:t>
            </a:r>
            <a:r>
              <a:rPr lang="en-US" sz="1900">
                <a:latin typeface="Calibri"/>
                <a:ea typeface="Calibri"/>
                <a:cs typeface="Calibri"/>
                <a:sym typeface="Calibri"/>
              </a:rPr>
              <a:t>s a</a:t>
            </a:r>
            <a:r>
              <a:rPr lang="en-US" sz="1900">
                <a:solidFill>
                  <a:srgbClr val="000000"/>
                </a:solidFill>
                <a:latin typeface="Calibri"/>
                <a:ea typeface="Calibri"/>
                <a:cs typeface="Calibri"/>
                <a:sym typeface="Calibri"/>
              </a:rPr>
              <a:t> virtual </a:t>
            </a:r>
            <a:r>
              <a:rPr lang="en-US" sz="1900">
                <a:latin typeface="Calibri"/>
                <a:ea typeface="Calibri"/>
                <a:cs typeface="Calibri"/>
                <a:sym typeface="Calibri"/>
              </a:rPr>
              <a:t>workshop series. </a:t>
            </a:r>
            <a:endParaRPr sz="1900">
              <a:latin typeface="Calibri"/>
              <a:ea typeface="Calibri"/>
              <a:cs typeface="Calibri"/>
              <a:sym typeface="Calibri"/>
            </a:endParaRPr>
          </a:p>
          <a:p>
            <a:pPr indent="0" lvl="0" marL="0" marR="0" rtl="0" algn="ctr">
              <a:spcBef>
                <a:spcPts val="0"/>
              </a:spcBef>
              <a:spcAft>
                <a:spcPts val="0"/>
              </a:spcAft>
              <a:buNone/>
            </a:pPr>
            <a:r>
              <a:t/>
            </a:r>
            <a:endParaRPr sz="1900">
              <a:latin typeface="Calibri"/>
              <a:ea typeface="Calibri"/>
              <a:cs typeface="Calibri"/>
              <a:sym typeface="Calibri"/>
            </a:endParaRPr>
          </a:p>
          <a:p>
            <a:pPr indent="0" lvl="0" marL="0" marR="0" rtl="0" algn="ctr">
              <a:spcBef>
                <a:spcPts val="0"/>
              </a:spcBef>
              <a:spcAft>
                <a:spcPts val="0"/>
              </a:spcAft>
              <a:buNone/>
            </a:pPr>
            <a:r>
              <a:rPr lang="en-US" sz="1900">
                <a:latin typeface="Calibri"/>
                <a:ea typeface="Calibri"/>
                <a:cs typeface="Calibri"/>
                <a:sym typeface="Calibri"/>
              </a:rPr>
              <a:t>It can be taken </a:t>
            </a:r>
            <a:r>
              <a:rPr lang="en-US" sz="1900">
                <a:solidFill>
                  <a:srgbClr val="000000"/>
                </a:solidFill>
                <a:latin typeface="Calibri"/>
                <a:ea typeface="Calibri"/>
                <a:cs typeface="Calibri"/>
                <a:sym typeface="Calibri"/>
              </a:rPr>
              <a:t>live online  </a:t>
            </a:r>
            <a:r>
              <a:rPr lang="en-US" sz="1900">
                <a:latin typeface="Calibri"/>
                <a:ea typeface="Calibri"/>
                <a:cs typeface="Calibri"/>
                <a:sym typeface="Calibri"/>
              </a:rPr>
              <a:t>or</a:t>
            </a:r>
            <a:r>
              <a:rPr lang="en-US" sz="1900">
                <a:solidFill>
                  <a:srgbClr val="000000"/>
                </a:solidFill>
                <a:latin typeface="Calibri"/>
                <a:ea typeface="Calibri"/>
                <a:cs typeface="Calibri"/>
                <a:sym typeface="Calibri"/>
              </a:rPr>
              <a:t> self-paced on-demand</a:t>
            </a:r>
            <a:endParaRPr sz="1900">
              <a:solidFill>
                <a:srgbClr val="000000"/>
              </a:solidFill>
              <a:latin typeface="Calibri"/>
              <a:ea typeface="Calibri"/>
              <a:cs typeface="Calibri"/>
              <a:sym typeface="Calibri"/>
            </a:endParaRPr>
          </a:p>
          <a:p>
            <a:pPr indent="0" lvl="0" marL="0" rtl="0" algn="ctr">
              <a:spcBef>
                <a:spcPts val="0"/>
              </a:spcBef>
              <a:spcAft>
                <a:spcPts val="0"/>
              </a:spcAft>
              <a:buClr>
                <a:srgbClr val="000000"/>
              </a:buClr>
              <a:buFont typeface="Arial"/>
              <a:buNone/>
            </a:pPr>
            <a:r>
              <a:t/>
            </a:r>
            <a:endParaRPr sz="1600" u="sng">
              <a:solidFill>
                <a:srgbClr val="0070C0"/>
              </a:solidFill>
              <a:latin typeface="Calibri"/>
              <a:ea typeface="Calibri"/>
              <a:cs typeface="Calibri"/>
              <a:sym typeface="Calibri"/>
            </a:endParaRPr>
          </a:p>
          <a:p>
            <a:pPr indent="0" lvl="0" marL="0" rtl="0" algn="ctr">
              <a:spcBef>
                <a:spcPts val="0"/>
              </a:spcBef>
              <a:spcAft>
                <a:spcPts val="0"/>
              </a:spcAft>
              <a:buClr>
                <a:srgbClr val="000000"/>
              </a:buClr>
              <a:buFont typeface="Arial"/>
              <a:buNone/>
            </a:pPr>
            <a:r>
              <a:rPr lang="en-US" sz="1600" u="sng">
                <a:solidFill>
                  <a:srgbClr val="0070C0"/>
                </a:solidFill>
                <a:latin typeface="Calibri"/>
                <a:ea typeface="Calibri"/>
                <a:cs typeface="Calibri"/>
                <a:sym typeface="Calibri"/>
              </a:rPr>
              <a:t>https://schoolguide.casel.org/sel-workshops/</a:t>
            </a:r>
            <a:endParaRPr sz="19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600" u="sng">
              <a:solidFill>
                <a:srgbClr val="0070C0"/>
              </a:solidFill>
              <a:latin typeface="Calibri"/>
              <a:ea typeface="Calibri"/>
              <a:cs typeface="Calibri"/>
              <a:sym typeface="Calibri"/>
            </a:endParaRPr>
          </a:p>
        </p:txBody>
      </p:sp>
      <p:sp>
        <p:nvSpPr>
          <p:cNvPr id="603" name="Google Shape;603;p94"/>
          <p:cNvSpPr txBox="1"/>
          <p:nvPr/>
        </p:nvSpPr>
        <p:spPr>
          <a:xfrm>
            <a:off x="2663775" y="3976725"/>
            <a:ext cx="2005800" cy="915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400">
                <a:solidFill>
                  <a:srgbClr val="2EBD8E"/>
                </a:solidFill>
                <a:latin typeface="Calibri"/>
                <a:ea typeface="Calibri"/>
                <a:cs typeface="Calibri"/>
                <a:sym typeface="Calibri"/>
              </a:rPr>
              <a:t>Guide to SEL Programs</a:t>
            </a:r>
            <a:endParaRPr sz="1100"/>
          </a:p>
          <a:p>
            <a:pPr indent="0" lvl="0" marL="0" marR="0" rtl="0" algn="ctr">
              <a:spcBef>
                <a:spcPts val="0"/>
              </a:spcBef>
              <a:spcAft>
                <a:spcPts val="0"/>
              </a:spcAft>
              <a:buNone/>
            </a:pPr>
            <a:r>
              <a:rPr lang="en-US" sz="1100">
                <a:solidFill>
                  <a:srgbClr val="000000"/>
                </a:solidFill>
                <a:latin typeface="Calibri"/>
                <a:ea typeface="Calibri"/>
                <a:cs typeface="Calibri"/>
                <a:sym typeface="Calibri"/>
              </a:rPr>
              <a:t>Process for selecting a program, including an evidence-based list</a:t>
            </a:r>
            <a:endParaRPr sz="1100"/>
          </a:p>
          <a:p>
            <a:pPr indent="0" lvl="0" marL="0" marR="0" rtl="0" algn="ctr">
              <a:spcBef>
                <a:spcPts val="0"/>
              </a:spcBef>
              <a:spcAft>
                <a:spcPts val="0"/>
              </a:spcAft>
              <a:buNone/>
            </a:pPr>
            <a:r>
              <a:rPr lang="en-US" sz="1100">
                <a:solidFill>
                  <a:srgbClr val="000000"/>
                </a:solidFill>
                <a:latin typeface="Calibri"/>
                <a:ea typeface="Calibri"/>
                <a:cs typeface="Calibri"/>
                <a:sym typeface="Calibri"/>
              </a:rPr>
              <a:t> </a:t>
            </a:r>
            <a:endParaRPr sz="1100"/>
          </a:p>
          <a:p>
            <a:pPr indent="0" lvl="0" marL="0" marR="0" rtl="0" algn="ctr">
              <a:spcBef>
                <a:spcPts val="0"/>
              </a:spcBef>
              <a:spcAft>
                <a:spcPts val="0"/>
              </a:spcAft>
              <a:buNone/>
            </a:pPr>
            <a:r>
              <a:rPr lang="en-US" sz="800" u="sng">
                <a:solidFill>
                  <a:srgbClr val="0070C0"/>
                </a:solidFill>
                <a:latin typeface="Calibri"/>
                <a:ea typeface="Calibri"/>
                <a:cs typeface="Calibri"/>
                <a:sym typeface="Calibri"/>
              </a:rPr>
              <a:t>pg.casel.org</a:t>
            </a:r>
            <a:endParaRPr sz="800" u="sng">
              <a:solidFill>
                <a:srgbClr val="0070C0"/>
              </a:solidFill>
              <a:latin typeface="Calibri"/>
              <a:ea typeface="Calibri"/>
              <a:cs typeface="Calibri"/>
              <a:sym typeface="Calibri"/>
            </a:endParaRPr>
          </a:p>
        </p:txBody>
      </p:sp>
      <p:pic>
        <p:nvPicPr>
          <p:cNvPr descr="Caring School Community - Center for the Collaborative Classroom" id="604" name="Google Shape;604;p94"/>
          <p:cNvPicPr preferRelativeResize="0"/>
          <p:nvPr/>
        </p:nvPicPr>
        <p:blipFill rotWithShape="1">
          <a:blip r:embed="rId9">
            <a:alphaModFix/>
          </a:blip>
          <a:srcRect b="0" l="0" r="0" t="0"/>
          <a:stretch/>
        </p:blipFill>
        <p:spPr>
          <a:xfrm>
            <a:off x="3190070" y="2899873"/>
            <a:ext cx="886297" cy="1021999"/>
          </a:xfrm>
          <a:prstGeom prst="rect">
            <a:avLst/>
          </a:prstGeom>
          <a:noFill/>
          <a:ln>
            <a:noFill/>
          </a:ln>
        </p:spPr>
      </p:pic>
      <p:sp>
        <p:nvSpPr>
          <p:cNvPr id="605" name="Google Shape;605;p94">
            <a:hlinkClick r:id="rId10"/>
          </p:cNvPr>
          <p:cNvSpPr/>
          <p:nvPr/>
        </p:nvSpPr>
        <p:spPr>
          <a:xfrm>
            <a:off x="2637438" y="2913408"/>
            <a:ext cx="2005800" cy="1977000"/>
          </a:xfrm>
          <a:prstGeom prst="roundRect">
            <a:avLst>
              <a:gd fmla="val 16667" name="adj"/>
            </a:avLst>
          </a:prstGeom>
          <a:noFill/>
          <a:ln cap="flat" cmpd="sng" w="28575">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A picture containing chart&#10;&#10;Description automatically generated" id="606" name="Google Shape;606;p94"/>
          <p:cNvPicPr preferRelativeResize="0"/>
          <p:nvPr/>
        </p:nvPicPr>
        <p:blipFill rotWithShape="1">
          <a:blip r:embed="rId11">
            <a:alphaModFix/>
          </a:blip>
          <a:srcRect b="0" l="0" r="0" t="0"/>
          <a:stretch/>
        </p:blipFill>
        <p:spPr>
          <a:xfrm>
            <a:off x="806303" y="2952898"/>
            <a:ext cx="1395416" cy="1084758"/>
          </a:xfrm>
          <a:prstGeom prst="rect">
            <a:avLst/>
          </a:prstGeom>
          <a:noFill/>
          <a:ln>
            <a:noFill/>
          </a:ln>
        </p:spPr>
      </p:pic>
      <p:sp>
        <p:nvSpPr>
          <p:cNvPr id="607" name="Google Shape;607;p94">
            <a:hlinkClick r:id="rId12"/>
          </p:cNvPr>
          <p:cNvSpPr/>
          <p:nvPr/>
        </p:nvSpPr>
        <p:spPr>
          <a:xfrm>
            <a:off x="494154" y="2913398"/>
            <a:ext cx="2005800" cy="1977000"/>
          </a:xfrm>
          <a:prstGeom prst="roundRect">
            <a:avLst>
              <a:gd fmla="val 16667" name="adj"/>
            </a:avLst>
          </a:prstGeom>
          <a:noFill/>
          <a:ln cap="flat" cmpd="sng" w="28575">
            <a:solidFill>
              <a:srgbClr val="0070C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608" name="Google Shape;608;p94"/>
          <p:cNvSpPr txBox="1"/>
          <p:nvPr/>
        </p:nvSpPr>
        <p:spPr>
          <a:xfrm>
            <a:off x="503000" y="3989175"/>
            <a:ext cx="2041500" cy="885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400">
                <a:solidFill>
                  <a:srgbClr val="2EBD8E"/>
                </a:solidFill>
                <a:latin typeface="Calibri"/>
                <a:ea typeface="Calibri"/>
                <a:cs typeface="Calibri"/>
                <a:sym typeface="Calibri"/>
              </a:rPr>
              <a:t>State Resource Center</a:t>
            </a:r>
            <a:endParaRPr sz="1100"/>
          </a:p>
          <a:p>
            <a:pPr indent="0" lvl="0" marL="0" marR="0" rtl="0" algn="ctr">
              <a:spcBef>
                <a:spcPts val="0"/>
              </a:spcBef>
              <a:spcAft>
                <a:spcPts val="0"/>
              </a:spcAft>
              <a:buNone/>
            </a:pPr>
            <a:r>
              <a:rPr lang="en-US" sz="1100">
                <a:solidFill>
                  <a:srgbClr val="000000"/>
                </a:solidFill>
                <a:latin typeface="Calibri"/>
                <a:ea typeface="Calibri"/>
                <a:cs typeface="Calibri"/>
                <a:sym typeface="Calibri"/>
              </a:rPr>
              <a:t>Curated library of resources and tools for state policymakers</a:t>
            </a:r>
            <a:endParaRPr sz="1100"/>
          </a:p>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a:p>
            <a:pPr indent="0" lvl="0" marL="0" marR="0" rtl="0" algn="ctr">
              <a:spcBef>
                <a:spcPts val="0"/>
              </a:spcBef>
              <a:spcAft>
                <a:spcPts val="0"/>
              </a:spcAft>
              <a:buNone/>
            </a:pPr>
            <a:r>
              <a:rPr lang="en-US" sz="800" u="sng">
                <a:solidFill>
                  <a:srgbClr val="4285F4"/>
                </a:solidFill>
                <a:latin typeface="Calibri"/>
                <a:ea typeface="Calibri"/>
                <a:cs typeface="Calibri"/>
                <a:sym typeface="Calibri"/>
                <a:hlinkClick r:id="rId13">
                  <a:extLst>
                    <a:ext uri="{A12FA001-AC4F-418D-AE19-62706E023703}">
                      <ahyp:hlinkClr val="tx"/>
                    </a:ext>
                  </a:extLst>
                </a:hlinkClick>
              </a:rPr>
              <a:t>casel.org/state-resource-center/</a:t>
            </a:r>
            <a:endParaRPr b="1" i="1" sz="800">
              <a:solidFill>
                <a:srgbClr val="4285F4"/>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95"/>
          <p:cNvPicPr preferRelativeResize="0"/>
          <p:nvPr/>
        </p:nvPicPr>
        <p:blipFill>
          <a:blip r:embed="rId3">
            <a:alphaModFix/>
          </a:blip>
          <a:stretch>
            <a:fillRect/>
          </a:stretch>
        </p:blipFill>
        <p:spPr>
          <a:xfrm>
            <a:off x="0" y="0"/>
            <a:ext cx="9244577"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56"/>
          <p:cNvPicPr preferRelativeResize="0"/>
          <p:nvPr/>
        </p:nvPicPr>
        <p:blipFill>
          <a:blip r:embed="rId3">
            <a:alphaModFix/>
          </a:blip>
          <a:stretch>
            <a:fillRect/>
          </a:stretch>
        </p:blipFill>
        <p:spPr>
          <a:xfrm>
            <a:off x="-68013" y="-37975"/>
            <a:ext cx="9212013" cy="5143501"/>
          </a:xfrm>
          <a:prstGeom prst="rect">
            <a:avLst/>
          </a:prstGeom>
          <a:noFill/>
          <a:ln>
            <a:noFill/>
          </a:ln>
        </p:spPr>
      </p:pic>
      <p:sp>
        <p:nvSpPr>
          <p:cNvPr id="258" name="Google Shape;258;p56"/>
          <p:cNvSpPr txBox="1"/>
          <p:nvPr/>
        </p:nvSpPr>
        <p:spPr>
          <a:xfrm>
            <a:off x="3336100" y="2040725"/>
            <a:ext cx="53127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2"/>
                </a:solidFill>
                <a:latin typeface="Calibri"/>
                <a:ea typeface="Calibri"/>
                <a:cs typeface="Calibri"/>
                <a:sym typeface="Calibri"/>
              </a:rPr>
              <a:t>Social and emotional learning is an integral part of education and human development. </a:t>
            </a:r>
            <a:endParaRPr b="1" sz="1600">
              <a:solidFill>
                <a:schemeClr val="lt2"/>
              </a:solidFill>
              <a:latin typeface="Calibri"/>
              <a:ea typeface="Calibri"/>
              <a:cs typeface="Calibri"/>
              <a:sym typeface="Calibri"/>
            </a:endParaRPr>
          </a:p>
          <a:p>
            <a:pPr indent="0" lvl="0" marL="0" rtl="0" algn="l">
              <a:spcBef>
                <a:spcPts val="0"/>
              </a:spcBef>
              <a:spcAft>
                <a:spcPts val="0"/>
              </a:spcAft>
              <a:buNone/>
            </a:pPr>
            <a:r>
              <a:t/>
            </a:r>
            <a:endParaRPr b="1" sz="1600">
              <a:solidFill>
                <a:schemeClr val="lt2"/>
              </a:solidFill>
              <a:latin typeface="Calibri"/>
              <a:ea typeface="Calibri"/>
              <a:cs typeface="Calibri"/>
              <a:sym typeface="Calibri"/>
            </a:endParaRPr>
          </a:p>
          <a:p>
            <a:pPr indent="0" lvl="0" marL="0" rtl="0" algn="l">
              <a:spcBef>
                <a:spcPts val="0"/>
              </a:spcBef>
              <a:spcAft>
                <a:spcPts val="0"/>
              </a:spcAft>
              <a:buNone/>
            </a:pPr>
            <a:r>
              <a:rPr lang="en-US" sz="1600">
                <a:solidFill>
                  <a:schemeClr val="lt2"/>
                </a:solidFill>
                <a:latin typeface="Calibri"/>
                <a:ea typeface="Calibri"/>
                <a:cs typeface="Calibri"/>
                <a:sym typeface="Calibri"/>
              </a:rPr>
              <a:t>SEL is the process through which all young people and adults acquire and apply the </a:t>
            </a:r>
            <a:r>
              <a:rPr b="1" lang="en-US" sz="1600">
                <a:solidFill>
                  <a:schemeClr val="lt2"/>
                </a:solidFill>
                <a:latin typeface="Calibri"/>
                <a:ea typeface="Calibri"/>
                <a:cs typeface="Calibri"/>
                <a:sym typeface="Calibri"/>
              </a:rPr>
              <a:t>knowledge, skills, and attitudes</a:t>
            </a:r>
            <a:r>
              <a:rPr lang="en-US" sz="1600">
                <a:solidFill>
                  <a:schemeClr val="lt2"/>
                </a:solidFill>
                <a:latin typeface="Calibri"/>
                <a:ea typeface="Calibri"/>
                <a:cs typeface="Calibri"/>
                <a:sym typeface="Calibri"/>
              </a:rPr>
              <a:t> to: </a:t>
            </a:r>
            <a:endParaRPr sz="1600">
              <a:solidFill>
                <a:schemeClr val="lt2"/>
              </a:solidFill>
              <a:latin typeface="Calibri"/>
              <a:ea typeface="Calibri"/>
              <a:cs typeface="Calibri"/>
              <a:sym typeface="Calibri"/>
            </a:endParaRPr>
          </a:p>
          <a:p>
            <a:pPr indent="-330200" lvl="0" marL="457200" rtl="0" algn="l">
              <a:spcBef>
                <a:spcPts val="0"/>
              </a:spcBef>
              <a:spcAft>
                <a:spcPts val="0"/>
              </a:spcAft>
              <a:buClr>
                <a:schemeClr val="lt2"/>
              </a:buClr>
              <a:buSzPts val="1600"/>
              <a:buFont typeface="Calibri"/>
              <a:buChar char="●"/>
            </a:pPr>
            <a:r>
              <a:rPr lang="en-US" sz="1600">
                <a:solidFill>
                  <a:schemeClr val="lt2"/>
                </a:solidFill>
                <a:latin typeface="Calibri"/>
                <a:ea typeface="Calibri"/>
                <a:cs typeface="Calibri"/>
                <a:sym typeface="Calibri"/>
              </a:rPr>
              <a:t>develop healthy identities, </a:t>
            </a:r>
            <a:endParaRPr sz="1600">
              <a:solidFill>
                <a:schemeClr val="lt2"/>
              </a:solidFill>
              <a:latin typeface="Calibri"/>
              <a:ea typeface="Calibri"/>
              <a:cs typeface="Calibri"/>
              <a:sym typeface="Calibri"/>
            </a:endParaRPr>
          </a:p>
          <a:p>
            <a:pPr indent="-330200" lvl="0" marL="457200" rtl="0" algn="l">
              <a:spcBef>
                <a:spcPts val="0"/>
              </a:spcBef>
              <a:spcAft>
                <a:spcPts val="0"/>
              </a:spcAft>
              <a:buClr>
                <a:schemeClr val="lt2"/>
              </a:buClr>
              <a:buSzPts val="1600"/>
              <a:buFont typeface="Calibri"/>
              <a:buChar char="●"/>
            </a:pPr>
            <a:r>
              <a:rPr lang="en-US" sz="1600">
                <a:solidFill>
                  <a:schemeClr val="lt2"/>
                </a:solidFill>
                <a:latin typeface="Calibri"/>
                <a:ea typeface="Calibri"/>
                <a:cs typeface="Calibri"/>
                <a:sym typeface="Calibri"/>
              </a:rPr>
              <a:t>manage emotions and achieve personal and collective goals, </a:t>
            </a:r>
            <a:endParaRPr sz="1600">
              <a:solidFill>
                <a:schemeClr val="lt2"/>
              </a:solidFill>
              <a:latin typeface="Calibri"/>
              <a:ea typeface="Calibri"/>
              <a:cs typeface="Calibri"/>
              <a:sym typeface="Calibri"/>
            </a:endParaRPr>
          </a:p>
          <a:p>
            <a:pPr indent="-330200" lvl="0" marL="457200" rtl="0" algn="l">
              <a:spcBef>
                <a:spcPts val="0"/>
              </a:spcBef>
              <a:spcAft>
                <a:spcPts val="0"/>
              </a:spcAft>
              <a:buClr>
                <a:schemeClr val="lt2"/>
              </a:buClr>
              <a:buSzPts val="1600"/>
              <a:buFont typeface="Calibri"/>
              <a:buChar char="●"/>
            </a:pPr>
            <a:r>
              <a:rPr lang="en-US" sz="1600">
                <a:solidFill>
                  <a:schemeClr val="lt2"/>
                </a:solidFill>
                <a:latin typeface="Calibri"/>
                <a:ea typeface="Calibri"/>
                <a:cs typeface="Calibri"/>
                <a:sym typeface="Calibri"/>
              </a:rPr>
              <a:t>feel and show empathy for others, </a:t>
            </a:r>
            <a:endParaRPr sz="1600">
              <a:solidFill>
                <a:schemeClr val="lt2"/>
              </a:solidFill>
              <a:latin typeface="Calibri"/>
              <a:ea typeface="Calibri"/>
              <a:cs typeface="Calibri"/>
              <a:sym typeface="Calibri"/>
            </a:endParaRPr>
          </a:p>
          <a:p>
            <a:pPr indent="-330200" lvl="0" marL="457200" rtl="0" algn="l">
              <a:spcBef>
                <a:spcPts val="0"/>
              </a:spcBef>
              <a:spcAft>
                <a:spcPts val="0"/>
              </a:spcAft>
              <a:buClr>
                <a:schemeClr val="lt2"/>
              </a:buClr>
              <a:buSzPts val="1600"/>
              <a:buFont typeface="Calibri"/>
              <a:buChar char="●"/>
            </a:pPr>
            <a:r>
              <a:rPr lang="en-US" sz="1600">
                <a:solidFill>
                  <a:schemeClr val="lt2"/>
                </a:solidFill>
                <a:latin typeface="Calibri"/>
                <a:ea typeface="Calibri"/>
                <a:cs typeface="Calibri"/>
                <a:sym typeface="Calibri"/>
              </a:rPr>
              <a:t>establish and maintain supportive relationships, and </a:t>
            </a:r>
            <a:endParaRPr sz="1600">
              <a:solidFill>
                <a:schemeClr val="lt2"/>
              </a:solidFill>
              <a:latin typeface="Calibri"/>
              <a:ea typeface="Calibri"/>
              <a:cs typeface="Calibri"/>
              <a:sym typeface="Calibri"/>
            </a:endParaRPr>
          </a:p>
          <a:p>
            <a:pPr indent="-330200" lvl="0" marL="457200" rtl="0" algn="l">
              <a:spcBef>
                <a:spcPts val="0"/>
              </a:spcBef>
              <a:spcAft>
                <a:spcPts val="0"/>
              </a:spcAft>
              <a:buClr>
                <a:schemeClr val="lt2"/>
              </a:buClr>
              <a:buSzPts val="1600"/>
              <a:buFont typeface="Calibri"/>
              <a:buChar char="●"/>
            </a:pPr>
            <a:r>
              <a:rPr lang="en-US" sz="1600">
                <a:solidFill>
                  <a:schemeClr val="lt2"/>
                </a:solidFill>
                <a:latin typeface="Calibri"/>
                <a:ea typeface="Calibri"/>
                <a:cs typeface="Calibri"/>
                <a:sym typeface="Calibri"/>
              </a:rPr>
              <a:t>make responsible and caring decisions.</a:t>
            </a:r>
            <a:endParaRPr sz="1600">
              <a:solidFill>
                <a:schemeClr val="lt2"/>
              </a:solidFill>
              <a:latin typeface="Calibri"/>
              <a:ea typeface="Calibri"/>
              <a:cs typeface="Calibri"/>
              <a:sym typeface="Calibri"/>
            </a:endParaRPr>
          </a:p>
        </p:txBody>
      </p:sp>
      <p:sp>
        <p:nvSpPr>
          <p:cNvPr id="259" name="Google Shape;259;p56"/>
          <p:cNvSpPr txBox="1"/>
          <p:nvPr/>
        </p:nvSpPr>
        <p:spPr>
          <a:xfrm>
            <a:off x="268475" y="3047050"/>
            <a:ext cx="2696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lang="en-US" sz="3000">
                <a:solidFill>
                  <a:schemeClr val="lt1"/>
                </a:solidFill>
                <a:latin typeface="Calibri"/>
                <a:ea typeface="Calibri"/>
                <a:cs typeface="Calibri"/>
                <a:sym typeface="Calibri"/>
              </a:rPr>
              <a:t>What is Social and Emotional Learning? </a:t>
            </a:r>
            <a:r>
              <a:rPr b="1" lang="en-US" sz="3000">
                <a:solidFill>
                  <a:srgbClr val="40D590"/>
                </a:solidFill>
                <a:latin typeface="Calibri"/>
                <a:ea typeface="Calibri"/>
                <a:cs typeface="Calibri"/>
                <a:sym typeface="Calibri"/>
              </a:rPr>
              <a:t>(SEL)</a:t>
            </a:r>
            <a:endParaRPr b="1" i="0" sz="3000" u="none" cap="none" strike="noStrike">
              <a:solidFill>
                <a:srgbClr val="40D59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57"/>
          <p:cNvPicPr preferRelativeResize="0"/>
          <p:nvPr/>
        </p:nvPicPr>
        <p:blipFill>
          <a:blip r:embed="rId3">
            <a:alphaModFix/>
          </a:blip>
          <a:stretch>
            <a:fillRect/>
          </a:stretch>
        </p:blipFill>
        <p:spPr>
          <a:xfrm>
            <a:off x="0" y="0"/>
            <a:ext cx="9143999" cy="5232918"/>
          </a:xfrm>
          <a:prstGeom prst="rect">
            <a:avLst/>
          </a:prstGeom>
          <a:noFill/>
          <a:ln>
            <a:noFill/>
          </a:ln>
        </p:spPr>
      </p:pic>
      <p:sp>
        <p:nvSpPr>
          <p:cNvPr id="265" name="Google Shape;265;p57"/>
          <p:cNvSpPr txBox="1"/>
          <p:nvPr/>
        </p:nvSpPr>
        <p:spPr>
          <a:xfrm>
            <a:off x="673275" y="518175"/>
            <a:ext cx="3791700" cy="1708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78C0"/>
                </a:solidFill>
                <a:latin typeface="Calibri"/>
                <a:ea typeface="Calibri"/>
                <a:cs typeface="Calibri"/>
                <a:sym typeface="Calibri"/>
              </a:rPr>
              <a:t>S</a:t>
            </a:r>
            <a:r>
              <a:rPr b="1" lang="en-US" sz="3300">
                <a:solidFill>
                  <a:srgbClr val="003595"/>
                </a:solidFill>
                <a:latin typeface="Calibri"/>
                <a:ea typeface="Calibri"/>
                <a:cs typeface="Calibri"/>
                <a:sym typeface="Calibri"/>
              </a:rPr>
              <a:t>ocial and </a:t>
            </a:r>
            <a:endParaRPr b="1" sz="3300">
              <a:solidFill>
                <a:srgbClr val="00359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rPr b="1" lang="en-US" sz="3300">
                <a:solidFill>
                  <a:srgbClr val="0078C0"/>
                </a:solidFill>
                <a:latin typeface="Calibri"/>
                <a:ea typeface="Calibri"/>
                <a:cs typeface="Calibri"/>
                <a:sym typeface="Calibri"/>
              </a:rPr>
              <a:t>E</a:t>
            </a:r>
            <a:r>
              <a:rPr b="1" lang="en-US" sz="3300">
                <a:solidFill>
                  <a:srgbClr val="003595"/>
                </a:solidFill>
                <a:latin typeface="Calibri"/>
                <a:ea typeface="Calibri"/>
                <a:cs typeface="Calibri"/>
                <a:sym typeface="Calibri"/>
              </a:rPr>
              <a:t>motional </a:t>
            </a:r>
            <a:endParaRPr b="1" sz="3300">
              <a:solidFill>
                <a:srgbClr val="00359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rPr b="1" lang="en-US" sz="3300">
                <a:solidFill>
                  <a:srgbClr val="0078C0"/>
                </a:solidFill>
                <a:latin typeface="Calibri"/>
                <a:ea typeface="Calibri"/>
                <a:cs typeface="Calibri"/>
                <a:sym typeface="Calibri"/>
              </a:rPr>
              <a:t>L</a:t>
            </a:r>
            <a:r>
              <a:rPr b="1" lang="en-US" sz="3300">
                <a:solidFill>
                  <a:srgbClr val="003595"/>
                </a:solidFill>
                <a:latin typeface="Calibri"/>
                <a:ea typeface="Calibri"/>
                <a:cs typeface="Calibri"/>
                <a:sym typeface="Calibri"/>
              </a:rPr>
              <a:t>earning </a:t>
            </a:r>
            <a:r>
              <a:rPr b="1" lang="en-US" sz="3300">
                <a:solidFill>
                  <a:srgbClr val="0078C0"/>
                </a:solidFill>
                <a:latin typeface="Calibri"/>
                <a:ea typeface="Calibri"/>
                <a:cs typeface="Calibri"/>
                <a:sym typeface="Calibri"/>
              </a:rPr>
              <a:t>Framework</a:t>
            </a:r>
            <a:endParaRPr b="1" i="0" sz="3300" u="none" cap="none" strike="noStrike">
              <a:solidFill>
                <a:srgbClr val="0078C0"/>
              </a:solidFill>
              <a:latin typeface="Calibri"/>
              <a:ea typeface="Calibri"/>
              <a:cs typeface="Calibri"/>
              <a:sym typeface="Calibri"/>
            </a:endParaRPr>
          </a:p>
        </p:txBody>
      </p:sp>
      <p:sp>
        <p:nvSpPr>
          <p:cNvPr id="266" name="Google Shape;266;p57"/>
          <p:cNvSpPr txBox="1"/>
          <p:nvPr/>
        </p:nvSpPr>
        <p:spPr>
          <a:xfrm>
            <a:off x="761397" y="2753692"/>
            <a:ext cx="3282000" cy="687600"/>
          </a:xfrm>
          <a:prstGeom prst="rect">
            <a:avLst/>
          </a:prstGeom>
          <a:noFill/>
          <a:ln>
            <a:noFill/>
          </a:ln>
        </p:spPr>
        <p:txBody>
          <a:bodyPr anchorCtr="0" anchor="t" bIns="17125" lIns="34275" spcFirstLastPara="1" rIns="34275" wrap="square" tIns="17125">
            <a:noAutofit/>
          </a:bodyPr>
          <a:lstStyle/>
          <a:p>
            <a:pPr indent="0" lvl="0" marL="0" marR="0" rtl="0" algn="l">
              <a:lnSpc>
                <a:spcPct val="100000"/>
              </a:lnSpc>
              <a:spcBef>
                <a:spcPts val="0"/>
              </a:spcBef>
              <a:spcAft>
                <a:spcPts val="0"/>
              </a:spcAft>
              <a:buNone/>
            </a:pPr>
            <a:r>
              <a:rPr lang="en-US" sz="2400">
                <a:solidFill>
                  <a:srgbClr val="0078C0"/>
                </a:solidFill>
                <a:latin typeface="Calibri"/>
                <a:ea typeface="Calibri"/>
                <a:cs typeface="Calibri"/>
                <a:sym typeface="Calibri"/>
              </a:rPr>
              <a:t>Fosters knowledge, skills, and attitudes across five areas of competence and four key settings</a:t>
            </a:r>
            <a:endParaRPr sz="2400">
              <a:solidFill>
                <a:srgbClr val="0078C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2400" u="none" cap="none" strike="noStrike">
              <a:solidFill>
                <a:srgbClr val="0078C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58"/>
          <p:cNvPicPr preferRelativeResize="0"/>
          <p:nvPr/>
        </p:nvPicPr>
        <p:blipFill>
          <a:blip r:embed="rId3">
            <a:alphaModFix/>
          </a:blip>
          <a:stretch>
            <a:fillRect/>
          </a:stretch>
        </p:blipFill>
        <p:spPr>
          <a:xfrm>
            <a:off x="0" y="0"/>
            <a:ext cx="9144000" cy="5155371"/>
          </a:xfrm>
          <a:prstGeom prst="rect">
            <a:avLst/>
          </a:prstGeom>
          <a:noFill/>
          <a:ln>
            <a:noFill/>
          </a:ln>
        </p:spPr>
      </p:pic>
      <p:sp>
        <p:nvSpPr>
          <p:cNvPr id="272" name="Google Shape;272;p58"/>
          <p:cNvSpPr/>
          <p:nvPr/>
        </p:nvSpPr>
        <p:spPr>
          <a:xfrm>
            <a:off x="-9450" y="2248150"/>
            <a:ext cx="1754400" cy="2107800"/>
          </a:xfrm>
          <a:prstGeom prst="roundRect">
            <a:avLst>
              <a:gd fmla="val 16667" name="adj"/>
            </a:avLst>
          </a:prstGeom>
          <a:noFill/>
          <a:ln cap="flat" cmpd="sng" w="2857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58"/>
          <p:cNvSpPr/>
          <p:nvPr/>
        </p:nvSpPr>
        <p:spPr>
          <a:xfrm>
            <a:off x="1849475" y="2225565"/>
            <a:ext cx="1754400" cy="2103900"/>
          </a:xfrm>
          <a:prstGeom prst="roundRect">
            <a:avLst>
              <a:gd fmla="val 16667" name="adj"/>
            </a:avLst>
          </a:prstGeom>
          <a:noFill/>
          <a:ln cap="flat" cmpd="sng" w="2857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58"/>
          <p:cNvSpPr/>
          <p:nvPr/>
        </p:nvSpPr>
        <p:spPr>
          <a:xfrm>
            <a:off x="3708400" y="2252138"/>
            <a:ext cx="1754400" cy="2103900"/>
          </a:xfrm>
          <a:prstGeom prst="roundRect">
            <a:avLst>
              <a:gd fmla="val 16667" name="adj"/>
            </a:avLst>
          </a:prstGeom>
          <a:noFill/>
          <a:ln cap="flat" cmpd="sng" w="28575">
            <a:solidFill>
              <a:srgbClr val="8BBC4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58"/>
          <p:cNvSpPr/>
          <p:nvPr/>
        </p:nvSpPr>
        <p:spPr>
          <a:xfrm>
            <a:off x="5567325" y="2252138"/>
            <a:ext cx="1754400" cy="2103900"/>
          </a:xfrm>
          <a:prstGeom prst="roundRect">
            <a:avLst>
              <a:gd fmla="val 16667" name="adj"/>
            </a:avLst>
          </a:prstGeom>
          <a:noFill/>
          <a:ln cap="flat" cmpd="sng" w="28575">
            <a:solidFill>
              <a:srgbClr val="8BBC4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58"/>
          <p:cNvSpPr/>
          <p:nvPr/>
        </p:nvSpPr>
        <p:spPr>
          <a:xfrm>
            <a:off x="7389600" y="2213225"/>
            <a:ext cx="1754400" cy="2103900"/>
          </a:xfrm>
          <a:prstGeom prst="roundRect">
            <a:avLst>
              <a:gd fmla="val 16667" name="adj"/>
            </a:avLst>
          </a:prstGeom>
          <a:noFill/>
          <a:ln cap="flat" cmpd="sng" w="28575">
            <a:solidFill>
              <a:srgbClr val="F6CF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7" name="Google Shape;277;p58"/>
          <p:cNvGrpSpPr/>
          <p:nvPr/>
        </p:nvGrpSpPr>
        <p:grpSpPr>
          <a:xfrm>
            <a:off x="313000" y="1509598"/>
            <a:ext cx="8396447" cy="946504"/>
            <a:chOff x="313000" y="1738198"/>
            <a:chExt cx="8396447" cy="946504"/>
          </a:xfrm>
        </p:grpSpPr>
        <p:pic>
          <p:nvPicPr>
            <p:cNvPr id="278" name="Google Shape;278;p58"/>
            <p:cNvPicPr preferRelativeResize="0"/>
            <p:nvPr/>
          </p:nvPicPr>
          <p:blipFill rotWithShape="1">
            <a:blip r:embed="rId4">
              <a:alphaModFix/>
            </a:blip>
            <a:srcRect b="0" l="0" r="0" t="0"/>
            <a:stretch/>
          </p:blipFill>
          <p:spPr>
            <a:xfrm>
              <a:off x="313000" y="1738198"/>
              <a:ext cx="1100205" cy="946500"/>
            </a:xfrm>
            <a:prstGeom prst="rect">
              <a:avLst/>
            </a:prstGeom>
            <a:noFill/>
            <a:ln>
              <a:noFill/>
            </a:ln>
          </p:spPr>
        </p:pic>
        <p:pic>
          <p:nvPicPr>
            <p:cNvPr id="279" name="Google Shape;279;p58"/>
            <p:cNvPicPr preferRelativeResize="0"/>
            <p:nvPr/>
          </p:nvPicPr>
          <p:blipFill rotWithShape="1">
            <a:blip r:embed="rId5">
              <a:alphaModFix/>
            </a:blip>
            <a:srcRect b="0" l="0" r="0" t="0"/>
            <a:stretch/>
          </p:blipFill>
          <p:spPr>
            <a:xfrm>
              <a:off x="2201173" y="1766050"/>
              <a:ext cx="1051000" cy="918652"/>
            </a:xfrm>
            <a:prstGeom prst="rect">
              <a:avLst/>
            </a:prstGeom>
            <a:noFill/>
            <a:ln>
              <a:noFill/>
            </a:ln>
          </p:spPr>
        </p:pic>
        <p:pic>
          <p:nvPicPr>
            <p:cNvPr id="280" name="Google Shape;280;p58"/>
            <p:cNvPicPr preferRelativeResize="0"/>
            <p:nvPr/>
          </p:nvPicPr>
          <p:blipFill rotWithShape="1">
            <a:blip r:embed="rId6">
              <a:alphaModFix/>
            </a:blip>
            <a:srcRect b="0" l="0" r="0" t="0"/>
            <a:stretch/>
          </p:blipFill>
          <p:spPr>
            <a:xfrm>
              <a:off x="5950475" y="1806463"/>
              <a:ext cx="951438" cy="837833"/>
            </a:xfrm>
            <a:prstGeom prst="rect">
              <a:avLst/>
            </a:prstGeom>
            <a:noFill/>
            <a:ln>
              <a:noFill/>
            </a:ln>
          </p:spPr>
        </p:pic>
        <p:pic>
          <p:nvPicPr>
            <p:cNvPr id="281" name="Google Shape;281;p58"/>
            <p:cNvPicPr preferRelativeResize="0"/>
            <p:nvPr/>
          </p:nvPicPr>
          <p:blipFill rotWithShape="1">
            <a:blip r:embed="rId7">
              <a:alphaModFix/>
            </a:blip>
            <a:srcRect b="0" l="0" r="0" t="0"/>
            <a:stretch/>
          </p:blipFill>
          <p:spPr>
            <a:xfrm>
              <a:off x="4109872" y="1771784"/>
              <a:ext cx="951450" cy="907197"/>
            </a:xfrm>
            <a:prstGeom prst="rect">
              <a:avLst/>
            </a:prstGeom>
            <a:noFill/>
            <a:ln>
              <a:noFill/>
            </a:ln>
          </p:spPr>
        </p:pic>
        <p:pic>
          <p:nvPicPr>
            <p:cNvPr id="282" name="Google Shape;282;p58"/>
            <p:cNvPicPr preferRelativeResize="0"/>
            <p:nvPr/>
          </p:nvPicPr>
          <p:blipFill rotWithShape="1">
            <a:blip r:embed="rId8">
              <a:alphaModFix/>
            </a:blip>
            <a:srcRect b="0" l="0" r="0" t="0"/>
            <a:stretch/>
          </p:blipFill>
          <p:spPr>
            <a:xfrm>
              <a:off x="7757997" y="1809563"/>
              <a:ext cx="951450" cy="831638"/>
            </a:xfrm>
            <a:prstGeom prst="rect">
              <a:avLst/>
            </a:prstGeom>
            <a:noFill/>
            <a:ln>
              <a:noFill/>
            </a:ln>
          </p:spPr>
        </p:pic>
        <p:cxnSp>
          <p:nvCxnSpPr>
            <p:cNvPr id="283" name="Google Shape;283;p58"/>
            <p:cNvCxnSpPr/>
            <p:nvPr/>
          </p:nvCxnSpPr>
          <p:spPr>
            <a:xfrm>
              <a:off x="608625" y="2518050"/>
              <a:ext cx="537000" cy="0"/>
            </a:xfrm>
            <a:prstGeom prst="straightConnector1">
              <a:avLst/>
            </a:prstGeom>
            <a:noFill/>
            <a:ln cap="flat" cmpd="sng" w="114300">
              <a:solidFill>
                <a:srgbClr val="E1803B"/>
              </a:solidFill>
              <a:prstDash val="solid"/>
              <a:round/>
              <a:headEnd len="sm" w="sm" type="none"/>
              <a:tailEnd len="sm" w="sm" type="none"/>
            </a:ln>
          </p:spPr>
        </p:cxnSp>
        <p:cxnSp>
          <p:nvCxnSpPr>
            <p:cNvPr id="284" name="Google Shape;284;p58"/>
            <p:cNvCxnSpPr/>
            <p:nvPr/>
          </p:nvCxnSpPr>
          <p:spPr>
            <a:xfrm>
              <a:off x="2458175" y="2455625"/>
              <a:ext cx="537000" cy="0"/>
            </a:xfrm>
            <a:prstGeom prst="straightConnector1">
              <a:avLst/>
            </a:prstGeom>
            <a:noFill/>
            <a:ln cap="flat" cmpd="sng" w="114300">
              <a:solidFill>
                <a:srgbClr val="E1803B"/>
              </a:solidFill>
              <a:prstDash val="solid"/>
              <a:round/>
              <a:headEnd len="sm" w="sm" type="none"/>
              <a:tailEnd len="sm" w="sm" type="none"/>
            </a:ln>
          </p:spPr>
        </p:cxnSp>
        <p:cxnSp>
          <p:nvCxnSpPr>
            <p:cNvPr id="285" name="Google Shape;285;p58"/>
            <p:cNvCxnSpPr/>
            <p:nvPr/>
          </p:nvCxnSpPr>
          <p:spPr>
            <a:xfrm>
              <a:off x="4317100" y="2455625"/>
              <a:ext cx="537000" cy="0"/>
            </a:xfrm>
            <a:prstGeom prst="straightConnector1">
              <a:avLst/>
            </a:prstGeom>
            <a:noFill/>
            <a:ln cap="flat" cmpd="sng" w="114300">
              <a:solidFill>
                <a:srgbClr val="8BBC41"/>
              </a:solidFill>
              <a:prstDash val="solid"/>
              <a:round/>
              <a:headEnd len="sm" w="sm" type="none"/>
              <a:tailEnd len="sm" w="sm" type="none"/>
            </a:ln>
          </p:spPr>
        </p:cxnSp>
        <p:cxnSp>
          <p:nvCxnSpPr>
            <p:cNvPr id="286" name="Google Shape;286;p58"/>
            <p:cNvCxnSpPr/>
            <p:nvPr/>
          </p:nvCxnSpPr>
          <p:spPr>
            <a:xfrm>
              <a:off x="6147600" y="2455625"/>
              <a:ext cx="537000" cy="0"/>
            </a:xfrm>
            <a:prstGeom prst="straightConnector1">
              <a:avLst/>
            </a:prstGeom>
            <a:noFill/>
            <a:ln cap="flat" cmpd="sng" w="114300">
              <a:solidFill>
                <a:srgbClr val="8BBC41"/>
              </a:solidFill>
              <a:prstDash val="solid"/>
              <a:round/>
              <a:headEnd len="sm" w="sm" type="none"/>
              <a:tailEnd len="sm" w="sm" type="none"/>
            </a:ln>
          </p:spPr>
        </p:cxnSp>
        <p:cxnSp>
          <p:nvCxnSpPr>
            <p:cNvPr id="287" name="Google Shape;287;p58"/>
            <p:cNvCxnSpPr/>
            <p:nvPr/>
          </p:nvCxnSpPr>
          <p:spPr>
            <a:xfrm>
              <a:off x="7965225" y="2468338"/>
              <a:ext cx="537000" cy="0"/>
            </a:xfrm>
            <a:prstGeom prst="straightConnector1">
              <a:avLst/>
            </a:prstGeom>
            <a:noFill/>
            <a:ln cap="flat" cmpd="sng" w="152400">
              <a:solidFill>
                <a:srgbClr val="F6CF55"/>
              </a:solidFill>
              <a:prstDash val="solid"/>
              <a:round/>
              <a:headEnd len="sm" w="sm" type="none"/>
              <a:tailEnd len="sm" w="sm" type="none"/>
            </a:ln>
          </p:spPr>
        </p:cxnSp>
      </p:grpSp>
      <p:sp>
        <p:nvSpPr>
          <p:cNvPr id="288" name="Google Shape;288;p58"/>
          <p:cNvSpPr txBox="1"/>
          <p:nvPr/>
        </p:nvSpPr>
        <p:spPr>
          <a:xfrm>
            <a:off x="214800" y="2147400"/>
            <a:ext cx="12615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SELF-</a:t>
            </a:r>
            <a:endParaRPr b="1" sz="1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AWARENESS</a:t>
            </a:r>
            <a:endParaRPr b="1" i="0" sz="1600" u="none" cap="none" strike="noStrike">
              <a:solidFill>
                <a:schemeClr val="dk1"/>
              </a:solidFill>
              <a:latin typeface="Calibri"/>
              <a:ea typeface="Calibri"/>
              <a:cs typeface="Calibri"/>
              <a:sym typeface="Calibri"/>
            </a:endParaRPr>
          </a:p>
        </p:txBody>
      </p:sp>
      <p:sp>
        <p:nvSpPr>
          <p:cNvPr id="289" name="Google Shape;289;p58"/>
          <p:cNvSpPr txBox="1"/>
          <p:nvPr/>
        </p:nvSpPr>
        <p:spPr>
          <a:xfrm>
            <a:off x="-53900" y="2685125"/>
            <a:ext cx="1857900" cy="1523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50"/>
              <a:buFont typeface="Arial"/>
              <a:buNone/>
            </a:pPr>
            <a:r>
              <a:rPr b="0" i="0" lang="en-US" sz="1450" u="none" cap="none" strike="noStrike">
                <a:solidFill>
                  <a:srgbClr val="333333"/>
                </a:solidFill>
                <a:latin typeface="Calibri"/>
                <a:ea typeface="Calibri"/>
                <a:cs typeface="Calibri"/>
                <a:sym typeface="Calibri"/>
              </a:rPr>
              <a:t>Understand one’s own emotions, thoughts, and values and how they influence behavior across contexts.</a:t>
            </a:r>
            <a:endParaRPr b="0" i="0" sz="1500" u="none" cap="none" strike="noStrike">
              <a:solidFill>
                <a:srgbClr val="000000"/>
              </a:solidFill>
              <a:latin typeface="Calibri"/>
              <a:ea typeface="Calibri"/>
              <a:cs typeface="Calibri"/>
              <a:sym typeface="Calibri"/>
            </a:endParaRPr>
          </a:p>
        </p:txBody>
      </p:sp>
      <p:sp>
        <p:nvSpPr>
          <p:cNvPr id="290" name="Google Shape;290;p58"/>
          <p:cNvSpPr txBox="1"/>
          <p:nvPr/>
        </p:nvSpPr>
        <p:spPr>
          <a:xfrm>
            <a:off x="1873775" y="2685125"/>
            <a:ext cx="1705800" cy="1523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50"/>
              <a:buFont typeface="Arial"/>
              <a:buNone/>
            </a:pPr>
            <a:r>
              <a:rPr b="0" i="0" lang="en-US" sz="1450" u="none" cap="none" strike="noStrike">
                <a:solidFill>
                  <a:srgbClr val="333333"/>
                </a:solidFill>
                <a:latin typeface="Calibri"/>
                <a:ea typeface="Calibri"/>
                <a:cs typeface="Calibri"/>
                <a:sym typeface="Calibri"/>
              </a:rPr>
              <a:t>Manage one’s emotions, thoughts, and behaviors in different situations and to achieve goals and aspirations.</a:t>
            </a:r>
            <a:endParaRPr b="0" i="0" sz="1500" u="none" cap="none" strike="noStrike">
              <a:solidFill>
                <a:srgbClr val="000000"/>
              </a:solidFill>
              <a:latin typeface="Calibri"/>
              <a:ea typeface="Calibri"/>
              <a:cs typeface="Calibri"/>
              <a:sym typeface="Calibri"/>
            </a:endParaRPr>
          </a:p>
        </p:txBody>
      </p:sp>
      <p:sp>
        <p:nvSpPr>
          <p:cNvPr id="291" name="Google Shape;291;p58"/>
          <p:cNvSpPr txBox="1"/>
          <p:nvPr/>
        </p:nvSpPr>
        <p:spPr>
          <a:xfrm>
            <a:off x="3732700" y="2685125"/>
            <a:ext cx="1705800" cy="1523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50"/>
              <a:buFont typeface="Arial"/>
              <a:buNone/>
            </a:pPr>
            <a:r>
              <a:rPr b="0" i="0" lang="en-US" sz="1450" u="none" cap="none" strike="noStrike">
                <a:solidFill>
                  <a:srgbClr val="333333"/>
                </a:solidFill>
                <a:latin typeface="Calibri"/>
                <a:ea typeface="Calibri"/>
                <a:cs typeface="Calibri"/>
                <a:sym typeface="Calibri"/>
              </a:rPr>
              <a:t>Understand the perspectives of and empathize with others, including those from diverse backgrounds.</a:t>
            </a:r>
            <a:endParaRPr b="0" i="0" sz="1500" u="none" cap="none" strike="noStrike">
              <a:solidFill>
                <a:srgbClr val="000000"/>
              </a:solidFill>
              <a:latin typeface="Calibri"/>
              <a:ea typeface="Calibri"/>
              <a:cs typeface="Calibri"/>
              <a:sym typeface="Calibri"/>
            </a:endParaRPr>
          </a:p>
        </p:txBody>
      </p:sp>
      <p:sp>
        <p:nvSpPr>
          <p:cNvPr id="292" name="Google Shape;292;p58"/>
          <p:cNvSpPr txBox="1"/>
          <p:nvPr/>
        </p:nvSpPr>
        <p:spPr>
          <a:xfrm>
            <a:off x="5584200" y="2608925"/>
            <a:ext cx="1754400" cy="1746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50"/>
              <a:buFont typeface="Arial"/>
              <a:buNone/>
            </a:pPr>
            <a:r>
              <a:rPr b="0" i="0" lang="en-US" sz="1450" u="none" cap="none" strike="noStrike">
                <a:solidFill>
                  <a:srgbClr val="333333"/>
                </a:solidFill>
                <a:latin typeface="Calibri"/>
                <a:ea typeface="Calibri"/>
                <a:cs typeface="Calibri"/>
                <a:sym typeface="Calibri"/>
              </a:rPr>
              <a:t>Establish and maintain healthy, supportive relationships and effectively navigate settings with diverse individuals/groups.</a:t>
            </a:r>
            <a:endParaRPr b="0" i="0" sz="1500" u="none" cap="none" strike="noStrike">
              <a:solidFill>
                <a:srgbClr val="000000"/>
              </a:solidFill>
              <a:latin typeface="Calibri"/>
              <a:ea typeface="Calibri"/>
              <a:cs typeface="Calibri"/>
              <a:sym typeface="Calibri"/>
            </a:endParaRPr>
          </a:p>
        </p:txBody>
      </p:sp>
      <p:sp>
        <p:nvSpPr>
          <p:cNvPr id="293" name="Google Shape;293;p58"/>
          <p:cNvSpPr txBox="1"/>
          <p:nvPr/>
        </p:nvSpPr>
        <p:spPr>
          <a:xfrm>
            <a:off x="7426250" y="2680900"/>
            <a:ext cx="1705800" cy="1523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50"/>
              <a:buFont typeface="Arial"/>
              <a:buNone/>
            </a:pPr>
            <a:r>
              <a:rPr b="0" i="0" lang="en-US" sz="1450" u="none" cap="none" strike="noStrike">
                <a:solidFill>
                  <a:srgbClr val="333333"/>
                </a:solidFill>
                <a:latin typeface="Calibri"/>
                <a:ea typeface="Calibri"/>
                <a:cs typeface="Calibri"/>
                <a:sym typeface="Calibri"/>
              </a:rPr>
              <a:t>Make caring and constructive choices about personal behavior and social interactions across diverse situations.</a:t>
            </a:r>
            <a:endParaRPr b="0" i="0" sz="1500" u="none" cap="none" strike="noStrike">
              <a:solidFill>
                <a:srgbClr val="000000"/>
              </a:solidFill>
              <a:latin typeface="Calibri"/>
              <a:ea typeface="Calibri"/>
              <a:cs typeface="Calibri"/>
              <a:sym typeface="Calibri"/>
            </a:endParaRPr>
          </a:p>
        </p:txBody>
      </p:sp>
      <p:sp>
        <p:nvSpPr>
          <p:cNvPr id="294" name="Google Shape;294;p58"/>
          <p:cNvSpPr txBox="1"/>
          <p:nvPr/>
        </p:nvSpPr>
        <p:spPr>
          <a:xfrm>
            <a:off x="1873775" y="2161875"/>
            <a:ext cx="16236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SELF-</a:t>
            </a:r>
            <a:endParaRPr b="1" sz="1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MANAGEMENT</a:t>
            </a:r>
            <a:endParaRPr b="1" i="0" sz="1600" u="none" cap="none" strike="noStrike">
              <a:solidFill>
                <a:schemeClr val="dk1"/>
              </a:solidFill>
              <a:latin typeface="Calibri"/>
              <a:ea typeface="Calibri"/>
              <a:cs typeface="Calibri"/>
              <a:sym typeface="Calibri"/>
            </a:endParaRPr>
          </a:p>
        </p:txBody>
      </p:sp>
      <p:sp>
        <p:nvSpPr>
          <p:cNvPr id="295" name="Google Shape;295;p58"/>
          <p:cNvSpPr txBox="1"/>
          <p:nvPr/>
        </p:nvSpPr>
        <p:spPr>
          <a:xfrm>
            <a:off x="3942700" y="2162938"/>
            <a:ext cx="12615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SOCIAL</a:t>
            </a:r>
            <a:endParaRPr b="1" sz="1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AWARENESS</a:t>
            </a:r>
            <a:endParaRPr b="1" i="0" sz="1600" u="none" cap="none" strike="noStrike">
              <a:solidFill>
                <a:schemeClr val="dk1"/>
              </a:solidFill>
              <a:latin typeface="Calibri"/>
              <a:ea typeface="Calibri"/>
              <a:cs typeface="Calibri"/>
              <a:sym typeface="Calibri"/>
            </a:endParaRPr>
          </a:p>
        </p:txBody>
      </p:sp>
      <p:sp>
        <p:nvSpPr>
          <p:cNvPr id="296" name="Google Shape;296;p58"/>
          <p:cNvSpPr txBox="1"/>
          <p:nvPr/>
        </p:nvSpPr>
        <p:spPr>
          <a:xfrm>
            <a:off x="5508000" y="2157000"/>
            <a:ext cx="18579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RELATIONSHIP</a:t>
            </a:r>
            <a:endParaRPr b="1" sz="1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SKILLS</a:t>
            </a:r>
            <a:endParaRPr b="1" i="0" sz="1600" u="none" cap="none" strike="noStrike">
              <a:solidFill>
                <a:schemeClr val="dk1"/>
              </a:solidFill>
              <a:latin typeface="Calibri"/>
              <a:ea typeface="Calibri"/>
              <a:cs typeface="Calibri"/>
              <a:sym typeface="Calibri"/>
            </a:endParaRPr>
          </a:p>
        </p:txBody>
      </p:sp>
      <p:sp>
        <p:nvSpPr>
          <p:cNvPr id="297" name="Google Shape;297;p58"/>
          <p:cNvSpPr txBox="1"/>
          <p:nvPr/>
        </p:nvSpPr>
        <p:spPr>
          <a:xfrm>
            <a:off x="7350150" y="2147400"/>
            <a:ext cx="18579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RESPONSIBLE</a:t>
            </a:r>
            <a:endParaRPr b="1" sz="1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rPr b="1" lang="en-US" sz="1600">
                <a:solidFill>
                  <a:schemeClr val="dk1"/>
                </a:solidFill>
                <a:latin typeface="Calibri"/>
                <a:ea typeface="Calibri"/>
                <a:cs typeface="Calibri"/>
                <a:sym typeface="Calibri"/>
              </a:rPr>
              <a:t>DECISION-MAKING</a:t>
            </a:r>
            <a:endParaRPr b="1" i="0" sz="1600" u="none" cap="none" strike="noStrike">
              <a:solidFill>
                <a:schemeClr val="dk1"/>
              </a:solidFill>
              <a:latin typeface="Calibri"/>
              <a:ea typeface="Calibri"/>
              <a:cs typeface="Calibri"/>
              <a:sym typeface="Calibri"/>
            </a:endParaRPr>
          </a:p>
        </p:txBody>
      </p:sp>
      <p:sp>
        <p:nvSpPr>
          <p:cNvPr id="298" name="Google Shape;298;p58"/>
          <p:cNvSpPr txBox="1"/>
          <p:nvPr/>
        </p:nvSpPr>
        <p:spPr>
          <a:xfrm>
            <a:off x="541600" y="315325"/>
            <a:ext cx="8136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78C0"/>
                </a:solidFill>
                <a:latin typeface="Calibri"/>
                <a:ea typeface="Calibri"/>
                <a:cs typeface="Calibri"/>
                <a:sym typeface="Calibri"/>
              </a:rPr>
              <a:t>S</a:t>
            </a:r>
            <a:r>
              <a:rPr b="1" lang="en-US" sz="3300">
                <a:solidFill>
                  <a:srgbClr val="003595"/>
                </a:solidFill>
                <a:latin typeface="Calibri"/>
                <a:ea typeface="Calibri"/>
                <a:cs typeface="Calibri"/>
                <a:sym typeface="Calibri"/>
              </a:rPr>
              <a:t>ocial and </a:t>
            </a:r>
            <a:r>
              <a:rPr b="1" lang="en-US" sz="3300">
                <a:solidFill>
                  <a:srgbClr val="0078C0"/>
                </a:solidFill>
                <a:latin typeface="Calibri"/>
                <a:ea typeface="Calibri"/>
                <a:cs typeface="Calibri"/>
                <a:sym typeface="Calibri"/>
              </a:rPr>
              <a:t>E</a:t>
            </a:r>
            <a:r>
              <a:rPr b="1" lang="en-US" sz="3300">
                <a:solidFill>
                  <a:srgbClr val="003595"/>
                </a:solidFill>
                <a:latin typeface="Calibri"/>
                <a:ea typeface="Calibri"/>
                <a:cs typeface="Calibri"/>
                <a:sym typeface="Calibri"/>
              </a:rPr>
              <a:t>motional </a:t>
            </a:r>
            <a:r>
              <a:rPr b="1" lang="en-US" sz="3300">
                <a:solidFill>
                  <a:srgbClr val="0078C0"/>
                </a:solidFill>
                <a:latin typeface="Calibri"/>
                <a:ea typeface="Calibri"/>
                <a:cs typeface="Calibri"/>
                <a:sym typeface="Calibri"/>
              </a:rPr>
              <a:t>L</a:t>
            </a:r>
            <a:r>
              <a:rPr b="1" lang="en-US" sz="3300">
                <a:solidFill>
                  <a:srgbClr val="003595"/>
                </a:solidFill>
                <a:latin typeface="Calibri"/>
                <a:ea typeface="Calibri"/>
                <a:cs typeface="Calibri"/>
                <a:sym typeface="Calibri"/>
              </a:rPr>
              <a:t>earning </a:t>
            </a:r>
            <a:r>
              <a:rPr b="1" lang="en-US" sz="3300">
                <a:solidFill>
                  <a:srgbClr val="0078C0"/>
                </a:solidFill>
                <a:latin typeface="Calibri"/>
                <a:ea typeface="Calibri"/>
                <a:cs typeface="Calibri"/>
                <a:sym typeface="Calibri"/>
              </a:rPr>
              <a:t>Competencies</a:t>
            </a:r>
            <a:endParaRPr b="1" i="0" sz="3300" u="none" cap="none" strike="noStrike">
              <a:solidFill>
                <a:srgbClr val="0078C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9"/>
          <p:cNvPicPr preferRelativeResize="0"/>
          <p:nvPr/>
        </p:nvPicPr>
        <p:blipFill>
          <a:blip r:embed="rId3">
            <a:alphaModFix/>
          </a:blip>
          <a:stretch>
            <a:fillRect/>
          </a:stretch>
        </p:blipFill>
        <p:spPr>
          <a:xfrm>
            <a:off x="0" y="0"/>
            <a:ext cx="9144001" cy="5163026"/>
          </a:xfrm>
          <a:prstGeom prst="rect">
            <a:avLst/>
          </a:prstGeom>
          <a:noFill/>
          <a:ln>
            <a:noFill/>
          </a:ln>
        </p:spPr>
      </p:pic>
      <p:sp>
        <p:nvSpPr>
          <p:cNvPr id="304" name="Google Shape;304;p59"/>
          <p:cNvSpPr txBox="1"/>
          <p:nvPr/>
        </p:nvSpPr>
        <p:spPr>
          <a:xfrm>
            <a:off x="142900" y="543400"/>
            <a:ext cx="34176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3595"/>
                </a:solidFill>
                <a:latin typeface="Calibri"/>
                <a:ea typeface="Calibri"/>
                <a:cs typeface="Calibri"/>
                <a:sym typeface="Calibri"/>
              </a:rPr>
              <a:t>SELF-AWARENESS</a:t>
            </a:r>
            <a:endParaRPr b="1" i="0" sz="3300" u="none" cap="none" strike="noStrike">
              <a:solidFill>
                <a:srgbClr val="003595"/>
              </a:solidFill>
              <a:latin typeface="Calibri"/>
              <a:ea typeface="Calibri"/>
              <a:cs typeface="Calibri"/>
              <a:sym typeface="Calibri"/>
            </a:endParaRPr>
          </a:p>
        </p:txBody>
      </p:sp>
      <p:sp>
        <p:nvSpPr>
          <p:cNvPr id="305" name="Google Shape;305;p59"/>
          <p:cNvSpPr/>
          <p:nvPr/>
        </p:nvSpPr>
        <p:spPr>
          <a:xfrm>
            <a:off x="201550" y="1228625"/>
            <a:ext cx="5058000" cy="912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200">
                <a:solidFill>
                  <a:srgbClr val="E1803B"/>
                </a:solidFill>
                <a:latin typeface="Calibri"/>
                <a:ea typeface="Calibri"/>
                <a:cs typeface="Calibri"/>
                <a:sym typeface="Calibri"/>
              </a:rPr>
              <a:t>Understanding our emotions and thoughts, and how they influence our actions. </a:t>
            </a:r>
            <a:endParaRPr i="0" sz="2200" u="none" cap="none" strike="noStrike">
              <a:solidFill>
                <a:srgbClr val="E1803B"/>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1700" u="none" cap="none" strike="noStrike">
              <a:solidFill>
                <a:srgbClr val="E1803B"/>
              </a:solidFill>
              <a:latin typeface="Calibri"/>
              <a:ea typeface="Calibri"/>
              <a:cs typeface="Calibri"/>
              <a:sym typeface="Calibri"/>
            </a:endParaRPr>
          </a:p>
        </p:txBody>
      </p:sp>
      <p:sp>
        <p:nvSpPr>
          <p:cNvPr id="306" name="Google Shape;306;p59"/>
          <p:cNvSpPr txBox="1"/>
          <p:nvPr/>
        </p:nvSpPr>
        <p:spPr>
          <a:xfrm>
            <a:off x="201550" y="2094425"/>
            <a:ext cx="48984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Examples: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 healthy sense of identity</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Self-reflection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Understanding thoughts and feelings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Self-respect</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 sense of purpose</a:t>
            </a:r>
            <a:endParaRPr sz="20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60"/>
          <p:cNvPicPr preferRelativeResize="0"/>
          <p:nvPr/>
        </p:nvPicPr>
        <p:blipFill>
          <a:blip r:embed="rId3">
            <a:alphaModFix/>
          </a:blip>
          <a:stretch>
            <a:fillRect/>
          </a:stretch>
        </p:blipFill>
        <p:spPr>
          <a:xfrm>
            <a:off x="0" y="-42655"/>
            <a:ext cx="9143999" cy="5186164"/>
          </a:xfrm>
          <a:prstGeom prst="rect">
            <a:avLst/>
          </a:prstGeom>
          <a:noFill/>
          <a:ln>
            <a:noFill/>
          </a:ln>
        </p:spPr>
      </p:pic>
      <p:sp>
        <p:nvSpPr>
          <p:cNvPr id="312" name="Google Shape;312;p60"/>
          <p:cNvSpPr txBox="1"/>
          <p:nvPr/>
        </p:nvSpPr>
        <p:spPr>
          <a:xfrm>
            <a:off x="142900" y="543400"/>
            <a:ext cx="4898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US" sz="3300">
                <a:solidFill>
                  <a:srgbClr val="003595"/>
                </a:solidFill>
                <a:latin typeface="Calibri"/>
                <a:ea typeface="Calibri"/>
                <a:cs typeface="Calibri"/>
                <a:sym typeface="Calibri"/>
              </a:rPr>
              <a:t>SELF-MANAGEMENT</a:t>
            </a:r>
            <a:endParaRPr b="1" i="0" sz="3300" u="none" cap="none" strike="noStrike">
              <a:solidFill>
                <a:srgbClr val="003595"/>
              </a:solidFill>
              <a:latin typeface="Calibri"/>
              <a:ea typeface="Calibri"/>
              <a:cs typeface="Calibri"/>
              <a:sym typeface="Calibri"/>
            </a:endParaRPr>
          </a:p>
        </p:txBody>
      </p:sp>
      <p:sp>
        <p:nvSpPr>
          <p:cNvPr id="313" name="Google Shape;313;p60"/>
          <p:cNvSpPr/>
          <p:nvPr/>
        </p:nvSpPr>
        <p:spPr>
          <a:xfrm>
            <a:off x="201550" y="1228625"/>
            <a:ext cx="5058000" cy="9120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200">
                <a:solidFill>
                  <a:srgbClr val="E1803B"/>
                </a:solidFill>
                <a:latin typeface="Calibri"/>
                <a:ea typeface="Calibri"/>
                <a:cs typeface="Calibri"/>
                <a:sym typeface="Calibri"/>
              </a:rPr>
              <a:t>Managing one’s emotions, thoughts, and behaviors in different situations to achieve goals and aspirations. </a:t>
            </a:r>
            <a:endParaRPr i="0" sz="2200" u="none" cap="none" strike="noStrike">
              <a:solidFill>
                <a:srgbClr val="E1803B"/>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1700" u="none" cap="none" strike="noStrike">
              <a:solidFill>
                <a:srgbClr val="E1803B"/>
              </a:solidFill>
              <a:latin typeface="Calibri"/>
              <a:ea typeface="Calibri"/>
              <a:cs typeface="Calibri"/>
              <a:sym typeface="Calibri"/>
            </a:endParaRPr>
          </a:p>
        </p:txBody>
      </p:sp>
      <p:sp>
        <p:nvSpPr>
          <p:cNvPr id="314" name="Google Shape;314;p60"/>
          <p:cNvSpPr txBox="1"/>
          <p:nvPr/>
        </p:nvSpPr>
        <p:spPr>
          <a:xfrm>
            <a:off x="201550" y="2399225"/>
            <a:ext cx="4898400" cy="246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Examples: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Belief that my voice and choices matter</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Overcoming challenges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Agency: “I’m willing and able to make a difference”</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Managing feelings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Staying motivated</a:t>
            </a:r>
            <a:endParaRPr sz="2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ENARAL LAYOUTS">
  <a:themeElements>
    <a:clrScheme name="SIMPLICITY - Cool Ice">
      <a:dk1>
        <a:srgbClr val="0A091B"/>
      </a:dk1>
      <a:lt1>
        <a:srgbClr val="F2F2F5"/>
      </a:lt1>
      <a:dk2>
        <a:srgbClr val="858591"/>
      </a:dk2>
      <a:lt2>
        <a:srgbClr val="FFFFFF"/>
      </a:lt2>
      <a:accent1>
        <a:srgbClr val="62ACC9"/>
      </a:accent1>
      <a:accent2>
        <a:srgbClr val="C0C0C8"/>
      </a:accent2>
      <a:accent3>
        <a:srgbClr val="62ACC9"/>
      </a:accent3>
      <a:accent4>
        <a:srgbClr val="62ACC9"/>
      </a:accent4>
      <a:accent5>
        <a:srgbClr val="62ACC9"/>
      </a:accent5>
      <a:accent6>
        <a:srgbClr val="62ACC9"/>
      </a:accent6>
      <a:hlink>
        <a:srgbClr val="3988A6"/>
      </a:hlink>
      <a:folHlink>
        <a:srgbClr val="A0CD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ENARAL LAYOUTS">
  <a:themeElements>
    <a:clrScheme name="SIMPLICITY - Cool Ice">
      <a:dk1>
        <a:srgbClr val="0A091B"/>
      </a:dk1>
      <a:lt1>
        <a:srgbClr val="F2F2F5"/>
      </a:lt1>
      <a:dk2>
        <a:srgbClr val="858591"/>
      </a:dk2>
      <a:lt2>
        <a:srgbClr val="FFFFFF"/>
      </a:lt2>
      <a:accent1>
        <a:srgbClr val="62ACC9"/>
      </a:accent1>
      <a:accent2>
        <a:srgbClr val="C0C0C8"/>
      </a:accent2>
      <a:accent3>
        <a:srgbClr val="62ACC9"/>
      </a:accent3>
      <a:accent4>
        <a:srgbClr val="62ACC9"/>
      </a:accent4>
      <a:accent5>
        <a:srgbClr val="62ACC9"/>
      </a:accent5>
      <a:accent6>
        <a:srgbClr val="62ACC9"/>
      </a:accent6>
      <a:hlink>
        <a:srgbClr val="3988A6"/>
      </a:hlink>
      <a:folHlink>
        <a:srgbClr val="A0CD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